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16" r:id="rId3"/>
    <p:sldId id="304" r:id="rId4"/>
    <p:sldId id="305" r:id="rId5"/>
    <p:sldId id="306" r:id="rId6"/>
    <p:sldId id="307" r:id="rId7"/>
    <p:sldId id="308" r:id="rId8"/>
    <p:sldId id="300" r:id="rId9"/>
    <p:sldId id="303" r:id="rId10"/>
    <p:sldId id="299" r:id="rId11"/>
    <p:sldId id="317" r:id="rId12"/>
    <p:sldId id="302" r:id="rId13"/>
    <p:sldId id="291" r:id="rId14"/>
    <p:sldId id="319" r:id="rId15"/>
    <p:sldId id="310" r:id="rId16"/>
    <p:sldId id="301" r:id="rId17"/>
    <p:sldId id="311" r:id="rId18"/>
    <p:sldId id="313" r:id="rId19"/>
    <p:sldId id="312" r:id="rId20"/>
    <p:sldId id="314" r:id="rId21"/>
    <p:sldId id="315" r:id="rId22"/>
    <p:sldId id="294" r:id="rId23"/>
    <p:sldId id="297" r:id="rId24"/>
    <p:sldId id="318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24"/>
    <p:restoredTop sz="94674"/>
  </p:normalViewPr>
  <p:slideViewPr>
    <p:cSldViewPr snapToGrid="0" snapToObjects="1">
      <p:cViewPr varScale="1">
        <p:scale>
          <a:sx n="122" d="100"/>
          <a:sy n="122" d="100"/>
        </p:scale>
        <p:origin x="216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75446-D689-6E4B-AB28-A843D8B0E5C2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02F5E-1A54-CC46-83BA-024417F87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5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A862-B59E-CD42-991B-E49F01F466A8}" type="datetime1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7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92FF-C240-F84F-A02E-7F702C14D584}" type="datetime1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2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863B-27BC-274A-A48A-43C8994505CD}" type="datetime1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0901-D3AA-3E4C-9C6F-C87180095D53}" type="datetime1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29F9-7150-9843-8B91-D3451B230B25}" type="datetime1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75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9FB0-BDED-0D41-B54C-49FB7ABA4EDD}" type="datetime1">
              <a:rPr lang="en-US" smtClean="0"/>
              <a:t>10/21/20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2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BDD7-1E02-764C-AC84-8C8512719A93}" type="datetime1">
              <a:rPr lang="en-US" smtClean="0"/>
              <a:t>10/21/20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0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BDD7-6F4B-C246-9EBD-E57CB3970E86}" type="datetime1">
              <a:rPr lang="en-US" smtClean="0"/>
              <a:t>10/21/20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5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401EC-2273-1B47-8519-19AB95222C68}" type="datetime1">
              <a:rPr lang="en-US" smtClean="0"/>
              <a:t>10/21/20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A503-FD6E-F04D-8EB1-28B9AB56128C}" type="datetime1">
              <a:rPr lang="en-US" smtClean="0"/>
              <a:t>10/21/20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2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A71E-A089-9B43-A8B9-484061D6590D}" type="datetime1">
              <a:rPr lang="en-US" smtClean="0"/>
              <a:t>10/21/20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3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611F1-4906-B648-9874-BF93765D6A82}" type="datetime1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50BAF-B14D-FA4F-818A-079D73CD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7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CS246</a:t>
            </a:r>
            <a:r>
              <a:rPr lang="en-US"/>
              <a:t>: VSM and TFIDF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Junghoo “John” Cho</a:t>
            </a:r>
          </a:p>
          <a:p>
            <a:r>
              <a:rPr lang="en-US" dirty="0"/>
              <a:t>UCLA</a:t>
            </a:r>
          </a:p>
        </p:txBody>
      </p:sp>
    </p:spTree>
    <p:extLst>
      <p:ext uri="{BB962C8B-B14F-4D97-AF65-F5344CB8AC3E}">
        <p14:creationId xmlns:p14="http://schemas.microsoft.com/office/powerpoint/2010/main" val="1557425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Document Frequency (IDF)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Princeton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university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={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university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admission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}</m:t>
                    </m:r>
                    <m:r>
                      <a:rPr lang="en-US" b="0" i="0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Princeton</m:t>
                    </m:r>
                    <m:r>
                      <m:rPr>
                        <m:nor/>
                      </m:rPr>
                      <a:rPr lang="en-US">
                        <a:latin typeface="Cambria Math" charset="0"/>
                      </a:rPr>
                      <m:t>, </m:t>
                    </m:r>
                    <m:r>
                      <m:rPr>
                        <m:nor/>
                      </m:rPr>
                      <a:rPr lang="en-US">
                        <a:latin typeface="Cambria Math" charset="0"/>
                      </a:rPr>
                      <m:t>admission</m:t>
                    </m:r>
                    <m:r>
                      <m:rPr>
                        <m:nor/>
                      </m:rPr>
                      <a:rPr lang="en-US">
                        <a:latin typeface="Cambria Math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Q: Intuitively, which one is more relevant?</a:t>
                </a:r>
              </a:p>
              <a:p>
                <a:r>
                  <a:rPr lang="en-US" dirty="0"/>
                  <a:t>Q: Using TF weight and dot product similarity, which one is more relevant?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  <m:r>
                      <a:rPr lang="en-US" b="0" i="1" smtClean="0">
                        <a:latin typeface="Cambria Math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Princeton</m:t>
                    </m:r>
                    <m:r>
                      <a:rPr lang="en-US" b="0" i="0" smtClean="0">
                        <a:latin typeface="Cambria Math" charset="0"/>
                      </a:rPr>
                      <m:t>:1,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university</m:t>
                    </m:r>
                    <m:r>
                      <a:rPr lang="en-US" b="0" i="0" smtClean="0">
                        <a:latin typeface="Cambria Math" charset="0"/>
                      </a:rPr>
                      <m:t>:1,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admission</m:t>
                    </m:r>
                    <m:r>
                      <a:rPr lang="en-US" b="0" i="0" smtClean="0">
                        <a:latin typeface="Cambria Math" charset="0"/>
                      </a:rPr>
                      <m:t>:</m:t>
                    </m:r>
                    <m:r>
                      <a:rPr lang="en-US" b="0" i="1" smtClean="0">
                        <a:latin typeface="Cambria Math" charset="0"/>
                      </a:rPr>
                      <m:t>0)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Princeton</m:t>
                    </m:r>
                    <m:r>
                      <a:rPr lang="en-US">
                        <a:latin typeface="Cambria Math" charset="0"/>
                      </a:rPr>
                      <m:t>:0, 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university</m:t>
                    </m:r>
                    <m:r>
                      <a:rPr lang="en-US">
                        <a:latin typeface="Cambria Math" charset="0"/>
                      </a:rPr>
                      <m:t>:1, 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admission</m:t>
                    </m:r>
                    <m:r>
                      <a:rPr lang="en-US">
                        <a:latin typeface="Cambria Math" charset="0"/>
                      </a:rPr>
                      <m:t>:</m:t>
                    </m:r>
                    <m:r>
                      <a:rPr lang="en-US" b="0" i="1" smtClean="0">
                        <a:latin typeface="Cambria Math" charset="0"/>
                      </a:rPr>
                      <m:t>1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Princeton</m:t>
                        </m:r>
                        <m:r>
                          <a:rPr lang="en-US">
                            <a:latin typeface="Cambria Math" charset="0"/>
                          </a:rPr>
                          <m:t>:1,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university</m:t>
                        </m:r>
                        <m:r>
                          <a:rPr lang="en-US">
                            <a:latin typeface="Cambria Math" charset="0"/>
                          </a:rPr>
                          <m:t>:0,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admission</m:t>
                        </m:r>
                        <m:r>
                          <a:rPr lang="en-US">
                            <a:latin typeface="Cambria Math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    </m:t>
                    </m:r>
                    <m:r>
                      <a:rPr lang="en-US" i="1">
                        <a:latin typeface="Cambria Math" charset="0"/>
                      </a:rPr>
                      <m:t>𝑞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Q: Anyway to capture our intuition?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47" b="-3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1C104-E102-004C-A7A9-5C84A169F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1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Document Frequency (IDF)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en-US" dirty="0">
                    <a:ea typeface="ＭＳ Ｐゴシック" charset="-128"/>
                  </a:rPr>
                  <a:t>Document Frequency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𝐷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charset="0"/>
                            <a:ea typeface="ＭＳ Ｐゴシック" charset="-128"/>
                          </a:rPr>
                          <m:t>𝐹</m:t>
                        </m:r>
                      </m:e>
                      <m:sub>
                        <m:r>
                          <a:rPr lang="en-US" altLang="en-US" b="0" i="1" smtClean="0">
                            <a:latin typeface="Cambria Math" charset="0"/>
                            <a:ea typeface="ＭＳ Ｐゴシック" charset="-128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charset="-128"/>
                  </a:rPr>
                  <a:t>): # documents containing the term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𝑡</m:t>
                    </m:r>
                  </m:oMath>
                </a14:m>
                <a:endParaRPr lang="en-US" altLang="en-US" dirty="0">
                  <a:ea typeface="ＭＳ Ｐゴシック" charset="-128"/>
                </a:endParaRPr>
              </a:p>
              <a:p>
                <a:pPr lvl="1"/>
                <a:r>
                  <a:rPr lang="en-US" altLang="en-US" dirty="0">
                    <a:ea typeface="ＭＳ Ｐゴシック" charset="-128"/>
                  </a:rPr>
                  <a:t>Collection Frequency (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𝐶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charset="0"/>
                            <a:ea typeface="ＭＳ Ｐゴシック" charset="-128"/>
                          </a:rPr>
                          <m:t>𝐹</m:t>
                        </m:r>
                      </m:e>
                      <m:sub>
                        <m:r>
                          <a:rPr lang="en-US" altLang="en-US" i="1">
                            <a:latin typeface="Cambria Math" charset="0"/>
                            <a:ea typeface="ＭＳ Ｐゴシック" charset="-128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charset="-128"/>
                  </a:rPr>
                  <a:t>): total # of occurrences of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𝑡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 in the corpus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𝐶</m:t>
                    </m:r>
                  </m:oMath>
                </a14:m>
                <a:endParaRPr lang="en-US" altLang="en-US" dirty="0">
                  <a:ea typeface="ＭＳ Ｐゴシック" charset="-128"/>
                </a:endParaRPr>
              </a:p>
              <a:p>
                <a:r>
                  <a:rPr lang="en-US" altLang="en-US" dirty="0">
                    <a:ea typeface="ＭＳ Ｐゴシック" charset="-128"/>
                  </a:rPr>
                  <a:t>Inverse Document Frequency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𝐼𝐷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charset="0"/>
                            <a:ea typeface="ＭＳ Ｐゴシック" charset="-128"/>
                          </a:rPr>
                          <m:t>𝐹</m:t>
                        </m:r>
                      </m:e>
                      <m:sub>
                        <m:r>
                          <a:rPr lang="en-US" altLang="en-US" b="0" i="1" smtClean="0">
                            <a:latin typeface="Cambria Math" charset="0"/>
                            <a:ea typeface="ＭＳ Ｐゴシック" charset="-128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charset="-128"/>
                  </a:rPr>
                  <a:t>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charset="0"/>
                        <a:ea typeface="ＭＳ Ｐゴシック" charset="-128"/>
                      </a:rPr>
                      <m:t>log</m:t>
                    </m:r>
                    <m:r>
                      <a:rPr lang="en-US" altLang="en-US" b="0" i="0" smtClean="0">
                        <a:latin typeface="Cambria Math" charset="0"/>
                        <a:ea typeface="ＭＳ Ｐゴシック" charset="-128"/>
                      </a:rPr>
                      <m:t>(</m:t>
                    </m:r>
                    <m:f>
                      <m:fPr>
                        <m:ctrlPr>
                          <a:rPr lang="mr-IN" altLang="en-US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charset="0"/>
                            <a:ea typeface="ＭＳ Ｐゴシック" charset="-128"/>
                          </a:rPr>
                          <m:t>𝑁</m:t>
                        </m:r>
                      </m:num>
                      <m:den>
                        <m:r>
                          <a:rPr lang="en-US" altLang="en-US" b="0" i="1" smtClean="0">
                            <a:latin typeface="Cambria Math" charset="0"/>
                            <a:ea typeface="ＭＳ Ｐゴシック" charset="-128"/>
                          </a:rPr>
                          <m:t>𝐷</m:t>
                        </m:r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charset="0"/>
                                <a:ea typeface="ＭＳ Ｐゴシック" charset="-128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charset="0"/>
                                <a:ea typeface="ＭＳ Ｐゴシック" charset="-128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)</m:t>
                    </m:r>
                  </m:oMath>
                </a14:m>
                <a:endParaRPr lang="en-US" altLang="en-US" i="1" dirty="0">
                  <a:ea typeface="ＭＳ Ｐゴシック" charset="-128"/>
                </a:endParaRPr>
              </a:p>
              <a:p>
                <a:pPr lvl="1"/>
                <a:r>
                  <a:rPr lang="en-US" altLang="en-US" i="1" dirty="0">
                    <a:ea typeface="ＭＳ Ｐゴシック" charset="-128"/>
                  </a:rPr>
                  <a:t>N</a:t>
                </a:r>
                <a:r>
                  <a:rPr lang="en-US" altLang="en-US" dirty="0">
                    <a:ea typeface="ＭＳ Ｐゴシック" charset="-128"/>
                  </a:rPr>
                  <a:t>: # docs in corpus</a:t>
                </a:r>
              </a:p>
              <a:p>
                <a:r>
                  <a:rPr lang="en-US" altLang="en-US" dirty="0">
                    <a:ea typeface="ＭＳ Ｐゴシック" charset="-128"/>
                  </a:rPr>
                  <a:t>IDF measures term “specificity”</a:t>
                </a:r>
              </a:p>
              <a:p>
                <a:pPr lvl="1"/>
                <a:r>
                  <a:rPr lang="en-US" altLang="en-US" dirty="0">
                    <a:ea typeface="ＭＳ Ｐゴシック" charset="-128"/>
                  </a:rPr>
                  <a:t>“Rare” words should be considered important because they are more specific</a:t>
                </a:r>
              </a:p>
              <a:p>
                <a:pPr lvl="1"/>
                <a:r>
                  <a:rPr lang="en-US" altLang="en-US" dirty="0">
                    <a:ea typeface="ＭＳ Ｐゴシック" charset="-128"/>
                  </a:rPr>
                  <a:t>“Princeton” carries more “information” than “university” 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C3D61-65C1-E944-AA54-4EE72169C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7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IDF: Why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>
                        <a:latin typeface="Cambria Math" charset="0"/>
                        <a:ea typeface="ＭＳ Ｐゴシック" charset="-128"/>
                      </a:rPr>
                      <m:t>log</m:t>
                    </m:r>
                    <m:r>
                      <a:rPr lang="en-US" altLang="en-US">
                        <a:latin typeface="Cambria Math" charset="0"/>
                        <a:ea typeface="ＭＳ Ｐゴシック" charset="-128"/>
                      </a:rPr>
                      <m:t>(</m:t>
                    </m:r>
                    <m:f>
                      <m:fPr>
                        <m:ctrlPr>
                          <a:rPr lang="mr-IN" altLang="en-US" i="1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fPr>
                      <m:num>
                        <m:r>
                          <a:rPr lang="en-US" altLang="en-US" i="1">
                            <a:latin typeface="Cambria Math" charset="0"/>
                            <a:ea typeface="ＭＳ Ｐゴシック" charset="-128"/>
                          </a:rPr>
                          <m:t>𝑁</m:t>
                        </m:r>
                      </m:num>
                      <m:den>
                        <m:r>
                          <a:rPr lang="en-US" altLang="en-US" i="1">
                            <a:latin typeface="Cambria Math" charset="0"/>
                            <a:ea typeface="ＭＳ Ｐゴシック" charset="-128"/>
                          </a:rPr>
                          <m:t>𝐷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charset="0"/>
                                <a:ea typeface="ＭＳ Ｐゴシック" charset="-128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charset="0"/>
                                <a:ea typeface="ＭＳ Ｐゴシック" charset="-128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)</m:t>
                    </m:r>
                  </m:oMath>
                </a14:m>
                <a:r>
                  <a:rPr lang="en-US" altLang="en-US" i="1" dirty="0">
                    <a:ea typeface="ＭＳ Ｐゴシック" charset="-128"/>
                  </a:rPr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mtClean="0">
                        <a:latin typeface="Cambria Math" charset="0"/>
                        <a:ea typeface="ＭＳ Ｐゴシック" charset="-128"/>
                      </a:rPr>
                      <m:t>log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altLang="en-US" i="1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fPr>
                          <m:num>
                            <m:r>
                              <a:rPr lang="en-US" altLang="en-US" i="1">
                                <a:latin typeface="Cambria Math" charset="0"/>
                                <a:ea typeface="ＭＳ Ｐゴシック" charset="-128"/>
                              </a:rPr>
                              <m:t>𝑁</m:t>
                            </m:r>
                          </m:num>
                          <m:den>
                            <m:r>
                              <a:rPr lang="en-US" altLang="en-US" i="1">
                                <a:latin typeface="Cambria Math" charset="0"/>
                                <a:ea typeface="ＭＳ Ｐゴシック" charset="-128"/>
                              </a:rPr>
                              <m:t>𝐷</m:t>
                            </m:r>
                            <m:sSub>
                              <m:sSub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>
                                    <a:latin typeface="Cambria Math" charset="0"/>
                                    <a:ea typeface="ＭＳ Ｐゴシック" charset="-128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altLang="en-US" i="1">
                                    <a:latin typeface="Cambria Math" charset="0"/>
                                    <a:ea typeface="ＭＳ Ｐゴシック" charset="-128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  <a:cs typeface="Cambria Math" charset="0"/>
                      </a:rPr>
                      <m:t>0</m:t>
                    </m:r>
                  </m:oMath>
                </a14:m>
                <a:endParaRPr lang="en-US" altLang="en-US" b="0" dirty="0">
                  <a:ea typeface="ＭＳ Ｐゴシック" charset="-128"/>
                  <a:cs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𝑁</m:t>
                    </m:r>
                    <m:r>
                      <a:rPr lang="en-US" b="0" i="1" smtClean="0">
                        <a:latin typeface="Cambria Math" charset="0"/>
                      </a:rPr>
                      <m:t>=1,000,000    </m:t>
                    </m:r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=10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vs</m:t>
                    </m:r>
                    <m:r>
                      <a:rPr lang="en-US" b="0" i="1" smtClean="0">
                        <a:latin typeface="Cambria Math" charset="0"/>
                      </a:rPr>
                      <m:t>  </m:t>
                    </m:r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=10,000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What is the difference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 </m:t>
                    </m:r>
                    <m:r>
                      <a:rPr lang="en-US" b="0" i="1" dirty="0" smtClean="0">
                        <a:latin typeface="Cambria Math" charset="0"/>
                      </a:rPr>
                      <m:t>𝑤</m:t>
                    </m:r>
                  </m:oMath>
                </a14:m>
                <a:r>
                  <a:rPr lang="en-US" dirty="0"/>
                  <a:t> without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charset="0"/>
                      </a:rPr>
                      <m:t>log</m:t>
                    </m:r>
                    <m:r>
                      <a:rPr lang="en-US" i="1" dirty="0" smtClean="0">
                        <a:latin typeface="Cambria Math" charset="0"/>
                      </a:rPr>
                      <m:t>⁡()</m:t>
                    </m:r>
                  </m:oMath>
                </a14:m>
                <a:r>
                  <a:rPr lang="en-US" dirty="0"/>
                  <a:t>?</a:t>
                </a:r>
                <a:br>
                  <a:rPr lang="en-US" dirty="0"/>
                </a:br>
                <a:r>
                  <a:rPr lang="en-US" dirty="0"/>
                  <a:t>What is the difference between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 </m:t>
                    </m:r>
                    <m:r>
                      <a:rPr lang="en-US" i="1" dirty="0">
                        <a:latin typeface="Cambria Math" charset="0"/>
                      </a:rPr>
                      <m:t>𝑤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charset="0"/>
                      </a:rPr>
                      <m:t>log</m:t>
                    </m:r>
                    <m:r>
                      <a:rPr lang="en-US" i="1" dirty="0">
                        <a:latin typeface="Cambria Math" charset="0"/>
                      </a:rPr>
                      <m:t>⁡()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Information theoretic view</a:t>
                </a:r>
              </a:p>
              <a:p>
                <a:pPr lvl="1"/>
                <a:r>
                  <a:rPr lang="en-US" dirty="0"/>
                  <a:t>“informational content” of observing any event is proportional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log</m:t>
                    </m:r>
                    <m:r>
                      <a:rPr lang="en-US" b="0" i="1" smtClean="0">
                        <a:latin typeface="Cambria Math" charset="0"/>
                      </a:rPr>
                      <m:t>⁡(</m:t>
                    </m:r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/>
                  <a:t> is the probability of the event (Shannon’s information theory)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𝐷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 is the “probability”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dirty="0"/>
                  <a:t> appearing in a random document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mr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𝐷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𝑡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mr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𝐷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𝑡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𝐼𝐷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𝐼𝐷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the “informational content” of the term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28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BEDBB-DA65-2649-863A-0F92F8433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4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TF·IDF Weighting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en-US" dirty="0">
                    <a:ea typeface="ＭＳ Ｐゴシック" charset="-128"/>
                  </a:rPr>
                  <a:t>A term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𝑡</m:t>
                    </m:r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 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is important for document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𝑑</m:t>
                    </m:r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 </m:t>
                    </m:r>
                  </m:oMath>
                </a14:m>
                <a:endParaRPr lang="en-US" altLang="en-US" dirty="0">
                  <a:ea typeface="ＭＳ Ｐゴシック" charset="-128"/>
                </a:endParaRPr>
              </a:p>
              <a:p>
                <a:pPr lvl="1"/>
                <a:r>
                  <a:rPr lang="en-US" altLang="en-US" dirty="0">
                    <a:ea typeface="ＭＳ Ｐゴシック" charset="-128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𝑡</m:t>
                    </m:r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 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 appears many times in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𝑑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is-IS" altLang="en-US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charset="0"/>
                        <a:ea typeface="ＭＳ Ｐゴシック" charset="-128"/>
                      </a:rPr>
                      <m:t>𝑇</m:t>
                    </m:r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latin typeface="Cambria Math" charset="0"/>
                            <a:ea typeface="ＭＳ Ｐゴシック" charset="-128"/>
                          </a:rPr>
                          <m:t>𝐹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charset="0"/>
                            <a:ea typeface="ＭＳ Ｐゴシック" charset="-128"/>
                          </a:rPr>
                          <m:t>𝑡</m:t>
                        </m:r>
                        <m:r>
                          <a:rPr lang="en-US" altLang="en-US" b="0" i="1" dirty="0" smtClean="0">
                            <a:latin typeface="Cambria Math" charset="0"/>
                            <a:ea typeface="ＭＳ Ｐゴシック" charset="-128"/>
                          </a:rPr>
                          <m:t>,</m:t>
                        </m:r>
                        <m:r>
                          <a:rPr lang="en-US" altLang="en-US" b="0" i="1" dirty="0" smtClean="0">
                            <a:latin typeface="Cambria Math" charset="0"/>
                            <a:ea typeface="ＭＳ Ｐゴシック" charset="-128"/>
                          </a:rPr>
                          <m:t>𝑑</m:t>
                        </m:r>
                      </m:sub>
                    </m:sSub>
                  </m:oMath>
                </a14:m>
                <a:endParaRPr lang="en-US" altLang="en-US" i="1" dirty="0">
                  <a:ea typeface="ＭＳ Ｐゴシック" charset="-128"/>
                </a:endParaRPr>
              </a:p>
              <a:p>
                <a:pPr lvl="1"/>
                <a:r>
                  <a:rPr lang="en-US" altLang="en-US" dirty="0">
                    <a:ea typeface="ＭＳ Ｐゴシック" charset="-128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𝑡</m:t>
                    </m:r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 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is a </a:t>
                </a:r>
                <a:r>
                  <a:rPr lang="ja-JP" altLang="en-US" dirty="0">
                    <a:ea typeface="ＭＳ Ｐゴシック" charset="-128"/>
                  </a:rPr>
                  <a:t>“</a:t>
                </a:r>
                <a:r>
                  <a:rPr lang="en-US" altLang="ja-JP" dirty="0">
                    <a:ea typeface="ＭＳ Ｐゴシック" charset="-128"/>
                  </a:rPr>
                  <a:t>rare</a:t>
                </a:r>
                <a:r>
                  <a:rPr lang="ja-JP" altLang="en-US" dirty="0">
                    <a:ea typeface="ＭＳ Ｐゴシック" charset="-128"/>
                  </a:rPr>
                  <a:t>”</a:t>
                </a:r>
                <a:r>
                  <a:rPr lang="en-US" altLang="ja-JP" dirty="0">
                    <a:ea typeface="ＭＳ Ｐゴシック" charset="-128"/>
                  </a:rPr>
                  <a:t> term </a:t>
                </a:r>
                <a14:m>
                  <m:oMath xmlns:m="http://schemas.openxmlformats.org/officeDocument/2006/math">
                    <m:r>
                      <a:rPr lang="is-IS" altLang="en-US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</m:oMath>
                </a14:m>
                <a:r>
                  <a:rPr lang="en-US" altLang="ja-JP" dirty="0">
                    <a:ea typeface="ＭＳ Ｐゴシック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charset="0"/>
                        <a:ea typeface="ＭＳ Ｐゴシック" charset="-128"/>
                      </a:rPr>
                      <m:t>𝐼𝐷</m:t>
                    </m:r>
                    <m:sSub>
                      <m:sSub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charset="0"/>
                            <a:ea typeface="ＭＳ Ｐゴシック" charset="-128"/>
                          </a:rPr>
                          <m:t>𝐹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charset="0"/>
                            <a:ea typeface="ＭＳ Ｐゴシック" charset="-128"/>
                          </a:rPr>
                          <m:t>𝑡</m:t>
                        </m:r>
                      </m:sub>
                    </m:sSub>
                  </m:oMath>
                </a14:m>
                <a:endParaRPr lang="en-US" altLang="ja-JP" dirty="0">
                  <a:ea typeface="ＭＳ Ｐゴシック" charset="-128"/>
                </a:endParaRPr>
              </a:p>
              <a:p>
                <a:r>
                  <a:rPr lang="en-US" altLang="en-US" dirty="0">
                    <a:ea typeface="ＭＳ Ｐゴシック" charset="-128"/>
                  </a:rPr>
                  <a:t>TF</a:t>
                </a:r>
                <a:r>
                  <a:rPr lang="en-US" dirty="0"/>
                  <a:t>·</a:t>
                </a:r>
                <a:r>
                  <a:rPr lang="en-US" altLang="en-US" dirty="0">
                    <a:ea typeface="ＭＳ Ｐゴシック" charset="-128"/>
                  </a:rPr>
                  <a:t>IDF weighting</a:t>
                </a:r>
              </a:p>
              <a:p>
                <a:pPr lvl="1"/>
                <a:r>
                  <a:rPr lang="en-US" altLang="en-US" dirty="0">
                    <a:ea typeface="ＭＳ Ｐゴシック" charset="-128"/>
                  </a:rPr>
                  <a:t>Use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charset="0"/>
                        <a:ea typeface="ＭＳ Ｐゴシック" charset="-128"/>
                      </a:rPr>
                      <m:t>𝑇</m:t>
                    </m:r>
                    <m:sSub>
                      <m:sSubPr>
                        <m:ctrlPr>
                          <a:rPr lang="en-US" altLang="en-US" i="1" dirty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i="1" dirty="0">
                            <a:latin typeface="Cambria Math" charset="0"/>
                            <a:ea typeface="ＭＳ Ｐゴシック" charset="-128"/>
                          </a:rPr>
                          <m:t>𝐹</m:t>
                        </m:r>
                      </m:e>
                      <m:sub>
                        <m:r>
                          <a:rPr lang="en-US" altLang="en-US" i="1" dirty="0">
                            <a:latin typeface="Cambria Math" charset="0"/>
                            <a:ea typeface="ＭＳ Ｐゴシック" charset="-128"/>
                          </a:rPr>
                          <m:t>𝑡</m:t>
                        </m:r>
                        <m:r>
                          <a:rPr lang="en-US" altLang="en-US" i="1" dirty="0">
                            <a:latin typeface="Cambria Math" charset="0"/>
                            <a:ea typeface="ＭＳ Ｐゴシック" charset="-128"/>
                          </a:rPr>
                          <m:t>,</m:t>
                        </m:r>
                        <m:r>
                          <a:rPr lang="en-US" altLang="en-US" i="1" dirty="0">
                            <a:latin typeface="Cambria Math" charset="0"/>
                            <a:ea typeface="ＭＳ Ｐゴシック" charset="-128"/>
                          </a:rPr>
                          <m:t>𝑑</m:t>
                        </m:r>
                      </m:sub>
                    </m:sSub>
                    <m:r>
                      <a:rPr lang="en-US" altLang="en-US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r>
                      <a:rPr lang="en-US" altLang="en-US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𝐼𝐷</m:t>
                    </m:r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charset="-128"/>
                  </a:rPr>
                  <a:t> as the weight (or importance) of term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𝑡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 to document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𝑑</m:t>
                    </m:r>
                  </m:oMath>
                </a14:m>
                <a:endParaRPr lang="en-US" altLang="en-US" dirty="0">
                  <a:ea typeface="ＭＳ Ｐゴシック" charset="-128"/>
                </a:endParaRPr>
              </a:p>
              <a:p>
                <a:pPr lvl="1"/>
                <a:r>
                  <a:rPr lang="en-US" altLang="en-US" dirty="0">
                    <a:ea typeface="ＭＳ Ｐゴシック" charset="-128"/>
                  </a:rPr>
                  <a:t>Each component of a document vector corresponds to each term in vocabulary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CB674-8CAA-E54A-B198-826B2F2D9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TFIDF Weighting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5830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𝑞</m:t>
                    </m:r>
                    <m:r>
                      <a:rPr lang="en-US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Princeton</m:t>
                        </m:r>
                        <m:r>
                          <a:rPr lang="en-US" b="0" i="0" smtClean="0">
                            <a:latin typeface="Cambria Math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university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={</m:t>
                    </m:r>
                    <m:r>
                      <m:rPr>
                        <m:nor/>
                      </m:rPr>
                      <a:rPr lang="en-US">
                        <a:latin typeface="Cambria Math" charset="0"/>
                      </a:rPr>
                      <m:t>university</m:t>
                    </m:r>
                    <m:r>
                      <m:rPr>
                        <m:nor/>
                      </m:rPr>
                      <a:rPr lang="en-US">
                        <a:latin typeface="Cambria Math" charset="0"/>
                      </a:rPr>
                      <m:t>, </m:t>
                    </m:r>
                    <m:r>
                      <m:rPr>
                        <m:nor/>
                      </m:rPr>
                      <a:rPr lang="en-US">
                        <a:latin typeface="Cambria Math" charset="0"/>
                      </a:rPr>
                      <m:t>admission</m:t>
                    </m:r>
                    <m:r>
                      <m:rPr>
                        <m:nor/>
                      </m:rPr>
                      <a:rPr lang="en-US">
                        <a:latin typeface="Cambria Math" charset="0"/>
                      </a:rPr>
                      <m:t>}</m:t>
                    </m:r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Princeton</m:t>
                    </m:r>
                    <m:r>
                      <m:rPr>
                        <m:nor/>
                      </m:rPr>
                      <a:rPr lang="en-US">
                        <a:latin typeface="Cambria Math" charset="0"/>
                      </a:rPr>
                      <m:t>, </m:t>
                    </m:r>
                    <m:r>
                      <m:rPr>
                        <m:nor/>
                      </m:rPr>
                      <a:rPr lang="en-US">
                        <a:latin typeface="Cambria Math" charset="0"/>
                      </a:rPr>
                      <m:t>admission</m:t>
                    </m:r>
                    <m:r>
                      <m:rPr>
                        <m:nor/>
                      </m:rPr>
                      <a:rPr lang="en-US">
                        <a:latin typeface="Cambria Math" charset="0"/>
                      </a:rPr>
                      <m:t>}</m:t>
                    </m:r>
                  </m:oMath>
                </a14:m>
                <a:br>
                  <a:rPr lang="en-US" dirty="0">
                    <a:latin typeface="Cambria Math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idf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Princeton</m:t>
                        </m:r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=3, </m:t>
                    </m:r>
                    <m:r>
                      <m:rPr>
                        <m:sty m:val="p"/>
                      </m:rPr>
                      <a:rPr lang="en-US" i="1">
                        <a:latin typeface="Cambria Math" charset="0"/>
                      </a:rPr>
                      <m:t>i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df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university</m:t>
                        </m:r>
                      </m:e>
                    </m:d>
                    <m:r>
                      <a:rPr lang="en-US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idf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admission</m:t>
                        </m:r>
                      </m:e>
                    </m:d>
                    <m:r>
                      <a:rPr lang="en-US">
                        <a:latin typeface="Cambria Math" charset="0"/>
                      </a:rPr>
                      <m:t>=</m:t>
                    </m:r>
                    <m:r>
                      <a:rPr lang="en-US" b="0" i="0" smtClean="0">
                        <a:latin typeface="Cambria Math" charset="0"/>
                      </a:rPr>
                      <m:t>1</m:t>
                    </m:r>
                  </m:oMath>
                </a14:m>
                <a:br>
                  <a:rPr lang="en-US" b="0" dirty="0">
                    <a:latin typeface="Cambria Math" charset="0"/>
                  </a:rPr>
                </a:br>
                <a:r>
                  <a:rPr lang="en-US" dirty="0"/>
                  <a:t>Q: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</m:oMath>
                </a14:m>
                <a:r>
                  <a:rPr lang="en-US" dirty="0"/>
                  <a:t>, what should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A: First, represent both as vectors using TFIDF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  <a:p>
                <a:pPr lvl="1"/>
                <a:r>
                  <a:rPr lang="en-US" dirty="0"/>
                  <a:t>Depending on the system, IDF may or may not be included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58302"/>
              </a:xfrm>
              <a:blipFill>
                <a:blip r:embed="rId2"/>
                <a:stretch>
                  <a:fillRect l="-965" t="-1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A8E30-7318-BC4F-B4D9-2D68AED93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7772204F-EFD1-AF46-8959-FB18B53980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659618"/>
                  </p:ext>
                </p:extLst>
              </p:nvPr>
            </p:nvGraphicFramePr>
            <p:xfrm>
              <a:off x="968597" y="4214507"/>
              <a:ext cx="6704230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4084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4084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4084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4084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4084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UCLA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Princeton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university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admission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a typeface="Cambria Math" charset="0"/>
                              <a:cs typeface="Cambria Math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a typeface="Cambria Math" charset="0"/>
                              <a:cs typeface="Cambria Math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 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7772204F-EFD1-AF46-8959-FB18B53980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659618"/>
                  </p:ext>
                </p:extLst>
              </p:nvPr>
            </p:nvGraphicFramePr>
            <p:xfrm>
              <a:off x="968597" y="4214507"/>
              <a:ext cx="6704230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4084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4084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4084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4084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4084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UCLA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Princeton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university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admission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43" t="-110345" r="-399057" b="-2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43" t="-203333" r="-399057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43" t="-313793" r="-399057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5249F571-1DC6-6E41-9298-6B172E21AC28}"/>
              </a:ext>
            </a:extLst>
          </p:cNvPr>
          <p:cNvGrpSpPr/>
          <p:nvPr/>
        </p:nvGrpSpPr>
        <p:grpSpPr>
          <a:xfrm>
            <a:off x="2866160" y="4586855"/>
            <a:ext cx="4493538" cy="1112520"/>
            <a:chOff x="2866160" y="4586855"/>
            <a:chExt cx="4493538" cy="11125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4291A2C-97A0-3945-808B-57853FB5846A}"/>
                </a:ext>
              </a:extLst>
            </p:cNvPr>
            <p:cNvSpPr txBox="1"/>
            <p:nvPr/>
          </p:nvSpPr>
          <p:spPr>
            <a:xfrm>
              <a:off x="2866161" y="4586855"/>
              <a:ext cx="4477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                       0                      1·1                     1·1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423C11-2C2B-0947-AC5C-30C04CDA279B}"/>
                </a:ext>
              </a:extLst>
            </p:cNvPr>
            <p:cNvSpPr txBox="1"/>
            <p:nvPr/>
          </p:nvSpPr>
          <p:spPr>
            <a:xfrm>
              <a:off x="2866160" y="4959203"/>
              <a:ext cx="44935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                      1·3                    0                        1·1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45D2F6A-A444-744F-9811-36F67BB64B7D}"/>
                </a:ext>
              </a:extLst>
            </p:cNvPr>
            <p:cNvSpPr txBox="1"/>
            <p:nvPr/>
          </p:nvSpPr>
          <p:spPr>
            <a:xfrm>
              <a:off x="2866160" y="5330043"/>
              <a:ext cx="44069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                     1(·3)                   1                        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197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TFIDF and Similarity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307975"/>
                <a:ext cx="10515600" cy="325419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Use dot product between query and document vectors as the similarity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=1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1=1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𝑞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=1∙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3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Dot product is the “sum” of all query-word weights of a document </a:t>
                </a:r>
              </a:p>
              <a:p>
                <a:pPr lvl="1"/>
                <a:r>
                  <a:rPr lang="en-US" dirty="0"/>
                  <a:t>Assuming IDF is not included in the query vector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307975"/>
                <a:ext cx="10515600" cy="3254190"/>
              </a:xfrm>
              <a:blipFill>
                <a:blip r:embed="rId2"/>
                <a:stretch>
                  <a:fillRect l="-965" t="-2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914709"/>
                  </p:ext>
                </p:extLst>
              </p:nvPr>
            </p:nvGraphicFramePr>
            <p:xfrm>
              <a:off x="1107141" y="1488983"/>
              <a:ext cx="6704230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4084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4084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4084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4084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4084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UCLA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Princeton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university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admission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a typeface="Cambria Math" charset="0"/>
                              <a:cs typeface="Cambria Math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a typeface="Cambria Math" charset="0"/>
                              <a:cs typeface="Cambria Math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 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914709"/>
                  </p:ext>
                </p:extLst>
              </p:nvPr>
            </p:nvGraphicFramePr>
            <p:xfrm>
              <a:off x="1107141" y="1488983"/>
              <a:ext cx="6704230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40846"/>
                    <a:gridCol w="1340846"/>
                    <a:gridCol w="1340846"/>
                    <a:gridCol w="1340846"/>
                    <a:gridCol w="1340846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UCLA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Princeton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university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admission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108197" r="-401364" b="-3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208197" r="-401364" b="-2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308197" r="-401364" b="-1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3004705" y="1861331"/>
            <a:ext cx="4355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0                       0                      1                         1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4704" y="2233679"/>
            <a:ext cx="4355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0                       3                      0                         1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4704" y="2604519"/>
            <a:ext cx="4406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                   1(·3)                   1                         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F29A15-B245-974F-9D79-9C038398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8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Length Normalization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95212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𝑞</m:t>
                    </m:r>
                    <m:r>
                      <a:rPr lang="en-US" i="1" smtClean="0">
                        <a:latin typeface="Cambria Math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UCLA</m:t>
                    </m:r>
                    <m:r>
                      <m:rPr>
                        <m:nor/>
                      </m:rPr>
                      <a:rPr lang="en-US">
                        <a:latin typeface="Cambria Math" charset="0"/>
                      </a:rPr>
                      <m:t>}</m:t>
                    </m:r>
                  </m:oMath>
                </a14:m>
                <a:br>
                  <a:rPr lang="en-US" dirty="0">
                    <a:latin typeface="Cambria Math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={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UCLA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MIT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USC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UCLA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MIT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USC</m:t>
                    </m:r>
                    <m:r>
                      <m:rPr>
                        <m:nor/>
                      </m:rPr>
                      <a:rPr lang="en-US">
                        <a:latin typeface="Cambria Math" charset="0"/>
                      </a:rPr>
                      <m:t>}</m:t>
                    </m:r>
                  </m:oMath>
                </a14:m>
                <a:br>
                  <a:rPr lang="en-US" dirty="0">
                    <a:latin typeface="Cambria Math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UCLA</m:t>
                    </m:r>
                    <m:r>
                      <m:rPr>
                        <m:nor/>
                      </m:rPr>
                      <a:rPr lang="en-US">
                        <a:latin typeface="Cambria Math" charset="0"/>
                      </a:rPr>
                      <m:t>}</m:t>
                    </m:r>
                  </m:oMath>
                </a14:m>
                <a:br>
                  <a:rPr lang="en-US" dirty="0">
                    <a:latin typeface="Cambria Math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charset="0"/>
                      </a:rPr>
                      <m:t>i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df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UCLA</m:t>
                        </m:r>
                      </m:e>
                    </m:d>
                    <m:r>
                      <a:rPr lang="en-US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idf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MIT</m:t>
                        </m:r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idf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USC</m:t>
                        </m:r>
                      </m:e>
                    </m:d>
                    <m:r>
                      <a:rPr lang="en-US">
                        <a:latin typeface="Cambria Math" charset="0"/>
                      </a:rPr>
                      <m:t>=3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Q: Intuitively, which document is more relevant to the query? </a:t>
                </a:r>
              </a:p>
              <a:p>
                <a:r>
                  <a:rPr lang="en-US" dirty="0"/>
                  <a:t>Q: If we use dot product as relevance, which document is considered more relevant?</a:t>
                </a:r>
              </a:p>
              <a:p>
                <a:r>
                  <a:rPr lang="en-US" dirty="0"/>
                  <a:t>Q: Why do we get this result?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95212" cy="4351338"/>
              </a:xfrm>
              <a:blipFill>
                <a:blip r:embed="rId2"/>
                <a:stretch>
                  <a:fillRect l="-923" t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793606"/>
                  </p:ext>
                </p:extLst>
              </p:nvPr>
            </p:nvGraphicFramePr>
            <p:xfrm>
              <a:off x="7131423" y="1740835"/>
              <a:ext cx="4554072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385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385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3851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3851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UCLA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MIT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USC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a typeface="Cambria Math" charset="0"/>
                              <a:cs typeface="Cambria Math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2·3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2·3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2·3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a typeface="Cambria Math" charset="0"/>
                              <a:cs typeface="Cambria Math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 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793606"/>
                  </p:ext>
                </p:extLst>
              </p:nvPr>
            </p:nvGraphicFramePr>
            <p:xfrm>
              <a:off x="7131423" y="1740835"/>
              <a:ext cx="4554072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38518"/>
                    <a:gridCol w="1138518"/>
                    <a:gridCol w="1138518"/>
                    <a:gridCol w="113851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UCLA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MIT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USC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108197" r="-301070" b="-3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2·3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2·3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2·3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208197" r="-301070" b="-2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308197" r="-301070" b="-1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773AE3-8EC3-5848-B8BD-A26F1261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7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Length Normalization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penalize long documents with many words</a:t>
            </a:r>
          </a:p>
          <a:p>
            <a:pPr lvl="1"/>
            <a:r>
              <a:rPr lang="en-US" dirty="0"/>
              <a:t>Otherwise, the document with all words many times will be considered most relevant to all queries!</a:t>
            </a:r>
          </a:p>
          <a:p>
            <a:pPr lvl="1"/>
            <a:r>
              <a:rPr lang="en-US" dirty="0"/>
              <a:t>Decrease relevance of longer documents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54516-A8C4-7E44-9379-4F2529AA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61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Cosine similarity: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𝑞</m:t>
                            </m:r>
                          </m:e>
                        </m:d>
                        <m:r>
                          <a:rPr lang="en-US" i="1">
                            <a:latin typeface="Cambria Math" charset="0"/>
                          </a:rPr>
                          <m:t>|</m:t>
                        </m:r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  <m:r>
                          <a:rPr lang="en-US" i="1">
                            <a:latin typeface="Cambria Math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Dot product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𝑞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dirty="0"/>
                  <a:t> vectors divided by their length</a:t>
                </a:r>
                <a:br>
                  <a:rPr lang="en-US" dirty="0"/>
                </a:br>
                <a:r>
                  <a:rPr lang="en-US" dirty="0"/>
                  <a:t>Division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|</m:t>
                    </m:r>
                    <m:r>
                      <a:rPr lang="en-US" i="1">
                        <a:latin typeface="Cambria Math" charset="0"/>
                      </a:rPr>
                      <m:t>𝑑</m:t>
                    </m:r>
                    <m:r>
                      <a:rPr lang="en-US" i="1">
                        <a:latin typeface="Cambria Math" charset="0"/>
                      </a:rPr>
                      <m:t>|</m:t>
                    </m:r>
                  </m:oMath>
                </a14:m>
                <a:r>
                  <a:rPr lang="en-US" dirty="0"/>
                  <a:t> penalizes </a:t>
                </a:r>
                <a:r>
                  <a:rPr lang="en-US"/>
                  <a:t>long documents</a:t>
                </a:r>
                <a:br>
                  <a:rPr lang="en-US"/>
                </a:br>
                <a:r>
                  <a:rPr lang="en-US"/>
                  <a:t>Division </a:t>
                </a:r>
                <a:r>
                  <a:rPr lang="en-US" dirty="0"/>
                  <a:t>by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/>
                  <a:t> does not affect relative ranking of documents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mr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𝑞</m:t>
                            </m:r>
                          </m:e>
                        </m:d>
                        <m:r>
                          <a:rPr lang="en-US" i="1">
                            <a:latin typeface="Cambria Math" charset="0"/>
                          </a:rPr>
                          <m:t>|</m:t>
                        </m:r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  <m:r>
                          <a:rPr lang="en-US" i="1">
                            <a:latin typeface="Cambria Math" charset="0"/>
                          </a:rPr>
                          <m:t>|</m:t>
                        </m:r>
                      </m:den>
                    </m:f>
                    <m:r>
                      <a:rPr lang="en-US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𝑞</m:t>
                            </m:r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𝑑</m:t>
                            </m:r>
                          </m:e>
                        </m:d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𝑞</m:t>
                            </m:r>
                          </m:e>
                        </m:d>
                        <m:r>
                          <a:rPr lang="en-US" i="1">
                            <a:latin typeface="Cambria Math" charset="0"/>
                          </a:rPr>
                          <m:t>|</m:t>
                        </m:r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  <m:r>
                          <a:rPr lang="en-US" i="1">
                            <a:latin typeface="Cambria Math" charset="0"/>
                          </a:rPr>
                          <m:t>|</m:t>
                        </m:r>
                      </m:den>
                    </m:f>
                    <m:r>
                      <a:rPr lang="en-US" i="1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8585314" y="3880271"/>
            <a:ext cx="1880980" cy="2079952"/>
            <a:chOff x="9230773" y="3966883"/>
            <a:chExt cx="1880980" cy="2079952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9480177" y="3966883"/>
              <a:ext cx="457200" cy="19498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9480177" y="4961965"/>
              <a:ext cx="1631576" cy="95474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6"/>
            <p:cNvSpPr/>
            <p:nvPr/>
          </p:nvSpPr>
          <p:spPr>
            <a:xfrm>
              <a:off x="9231406" y="5046523"/>
              <a:ext cx="954741" cy="1000312"/>
            </a:xfrm>
            <a:prstGeom prst="arc">
              <a:avLst>
                <a:gd name="adj1" fmla="val 16200000"/>
                <a:gd name="adj2" fmla="val 2093072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9923936" y="4791608"/>
                  <a:ext cx="3741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3936" y="4791608"/>
                  <a:ext cx="374141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230773" y="4615177"/>
                  <a:ext cx="47128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0773" y="4615177"/>
                  <a:ext cx="471283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064059" y="5450474"/>
                  <a:ext cx="48622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charset="0"/>
                          </a:rPr>
                          <m:t>𝑑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64059" y="5450474"/>
                  <a:ext cx="486223" cy="5232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C18ACBC-9992-3044-A6E0-8ABA30917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4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Length Normalization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Document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|</m:t>
                    </m:r>
                    <m:r>
                      <a:rPr lang="en-US" i="1">
                        <a:latin typeface="Cambria Math" charset="0"/>
                      </a:rPr>
                      <m:t>𝑑</m:t>
                    </m:r>
                    <m:r>
                      <a:rPr lang="en-US" i="1">
                        <a:latin typeface="Cambria Math" charset="0"/>
                      </a:rPr>
                      <m:t>|</m:t>
                    </m:r>
                  </m:oMath>
                </a14:m>
                <a:r>
                  <a:rPr lang="en-US" dirty="0"/>
                  <a:t> term can be</a:t>
                </a:r>
              </a:p>
              <a:p>
                <a:pPr lvl="1"/>
                <a:r>
                  <a:rPr lang="en-US" dirty="0"/>
                  <a:t>Euclidean distance (= L2 norm):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charset="0"/>
                          </a:rPr>
                          <m:t>+…+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Sum of weights (= L1 norm):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Word count: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Size of document: # bytes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A1B5A-2E43-1548-8740-A4AEBF3D8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5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as a Ranking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ea typeface="Cambria Math" charset="0"/>
                    <a:cs typeface="Cambria Math" charset="0"/>
                  </a:rPr>
                  <a:t>Given </a:t>
                </a:r>
                <a:r>
                  <a:rPr lang="en-US" i="1" dirty="0">
                    <a:latin typeface="Cambria Math" charset="0"/>
                    <a:ea typeface="Cambria Math" charset="0"/>
                    <a:cs typeface="Cambria Math" charset="0"/>
                  </a:rPr>
                  <a:t>q,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∀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𝑑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𝐶</m:t>
                    </m:r>
                  </m:oMath>
                </a14:m>
                <a:r>
                  <a:rPr lang="en-US" dirty="0"/>
                  <a:t>, compute ranking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</m:e>
                    </m:d>
                    <m:r>
                      <a:rPr lang="is-I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ℛ</m:t>
                    </m:r>
                  </m:oMath>
                </a14:m>
                <a:r>
                  <a:rPr lang="en-US" dirty="0"/>
                  <a:t> such that </a:t>
                </a:r>
                <a:br>
                  <a:rPr lang="en-US" dirty="0"/>
                </a:b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&gt;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more relevant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ea typeface="Cambria Math" charset="0"/>
                  <a:cs typeface="Cambria Math" charset="0"/>
                </a:endParaRPr>
              </a:p>
              <a:p>
                <a:r>
                  <a:rPr lang="en-US" dirty="0"/>
                  <a:t>Q: How can we compute the scoring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634E7-86A6-2B4E-B56F-07FD80A3C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5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Pivoted Length Normalization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Set normalization term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 to 1 for average length document</a:t>
                </a:r>
              </a:p>
              <a:p>
                <a:r>
                  <a:rPr lang="en-US" dirty="0"/>
                  <a:t>Adjust length penalty factor by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𝑑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</m:sub>
                    </m:sSub>
                    <m:r>
                      <a:rPr lang="en-US" b="0" i="0" smtClean="0">
                        <a:latin typeface="Cambria Math" charset="0"/>
                      </a:rPr>
                      <m:t>=1−</m:t>
                    </m:r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r>
                      <a:rPr lang="en-US" b="0" i="0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f>
                      <m:f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|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avg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d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i="1">
                        <a:latin typeface="Cambria Math" charset="0"/>
                      </a:rPr>
                      <m:t>=0</m:t>
                    </m:r>
                    <m:r>
                      <a:rPr lang="en-US">
                        <a:latin typeface="Cambria Math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𝑑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dirty="0"/>
                  <a:t>. No length penalty</a:t>
                </a:r>
              </a:p>
              <a:p>
                <a:pPr lvl="1"/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=1: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charset="0"/>
                              </a:rPr>
                              <m:t>𝑑</m:t>
                            </m:r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𝑏</m:t>
                        </m:r>
                      </m:sub>
                    </m:sSub>
                    <m:r>
                      <a:rPr lang="en-US" b="0" i="1" dirty="0" smtClean="0">
                        <a:latin typeface="Cambria Math" charset="0"/>
                      </a:rPr>
                      <m:t>=</m:t>
                    </m:r>
                  </m:oMath>
                </a14:m>
                <a:r>
                  <a:rPr lang="mr-IN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|</m:t>
                        </m:r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  <m:r>
                          <a:rPr lang="en-US" i="1">
                            <a:latin typeface="Cambria Math" charset="0"/>
                          </a:rPr>
                          <m:t>|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avg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d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larger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</m:oMath>
                </a14:m>
                <a:r>
                  <a:rPr lang="en-US" dirty="0"/>
                  <a:t>the larger length penalty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7826490" y="2948681"/>
            <a:ext cx="19345" cy="336321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777864" y="6311900"/>
            <a:ext cx="3733800" cy="4131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00727" y="2968494"/>
                <a:ext cx="8924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727" y="2968494"/>
                <a:ext cx="892488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396313" y="6038945"/>
                <a:ext cx="6833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/>
                  <a:t>|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𝑑</m:t>
                    </m:r>
                    <m:r>
                      <a:rPr lang="en-US" sz="2800" b="0" i="1" smtClean="0">
                        <a:latin typeface="Cambria Math" charset="0"/>
                      </a:rPr>
                      <m:t>|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6313" y="6038945"/>
                <a:ext cx="683392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7699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7826490" y="5098860"/>
            <a:ext cx="344429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18413" y="483725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1</a:t>
            </a:r>
            <a:endParaRPr lang="en-US" sz="2800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7826490" y="3859680"/>
            <a:ext cx="3444296" cy="244087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385701" y="5061581"/>
                <a:ext cx="11342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5701" y="5061581"/>
                <a:ext cx="1134285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603724" y="3336460"/>
                <a:ext cx="11342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3724" y="3336460"/>
                <a:ext cx="1134285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9076810" y="6255274"/>
            <a:ext cx="943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/>
              <a:t>avgdl</a:t>
            </a:r>
            <a:endParaRPr lang="en-US" sz="28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9548638" y="5098860"/>
            <a:ext cx="0" cy="1254357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CDF07-8193-B34E-84FE-1A7E83D60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1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Most Popular Similarity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TFIDF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|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</m:sub>
                      <m:sup/>
                      <m:e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mr-IN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𝑁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𝐷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BM25-Okapi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𝑞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𝑑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 charset="0"/>
                          </a:rPr>
                          <m:t>𝑤</m:t>
                        </m:r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</m:sub>
                      <m:sup/>
                      <m:e>
                        <m:f>
                          <m:fPr>
                            <m:ctrlPr>
                              <a:rPr lang="mr-IN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charset="0"/>
                              </a:rPr>
                              <m:t>+1)</m:t>
                            </m:r>
                            <m:r>
                              <a:rPr lang="en-US" sz="2000" i="1">
                                <a:latin typeface="Cambria Math" charset="0"/>
                              </a:rPr>
                              <m:t>𝑇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𝑤</m:t>
                                </m:r>
                                <m:r>
                                  <a:rPr lang="en-US" sz="2000" i="1"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charset="0"/>
                                  </a:rPr>
                                  <m:t>𝑑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i="1">
                                <a:latin typeface="Cambria Math" charset="0"/>
                              </a:rPr>
                              <m:t>𝑇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𝑤</m:t>
                                </m:r>
                                <m:r>
                                  <a:rPr lang="en-US" sz="2000" i="1"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>
                                    <a:latin typeface="Cambria Math" charset="0"/>
                                  </a:rPr>
                                  <m:t>1−</m:t>
                                </m:r>
                                <m:r>
                                  <a:rPr lang="en-US" sz="2000" i="1">
                                    <a:latin typeface="Cambria Math" charset="0"/>
                                  </a:rPr>
                                  <m:t>𝑏</m:t>
                                </m:r>
                                <m:r>
                                  <a:rPr lang="en-US" sz="2000">
                                    <a:latin typeface="Cambria Math" charset="0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 charset="0"/>
                                  </a:rPr>
                                  <m:t>𝑏</m:t>
                                </m:r>
                                <m:f>
                                  <m:fPr>
                                    <m:ctrlPr>
                                      <a:rPr lang="mr-I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charset="0"/>
                                      </a:rPr>
                                      <m:t>avgdl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mr-IN" sz="20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𝑁</m:t>
                                    </m:r>
                                    <m:r>
                                      <a:rPr lang="en-US" sz="20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</m:t>
                                    </m:r>
                                    <m:r>
                                      <a:rPr lang="en-US" sz="20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𝐷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+0.5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𝐷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+0.5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br>
                  <a:rPr lang="en-US" dirty="0"/>
                </a:br>
                <a:r>
                  <a:rPr lang="en-US" dirty="0"/>
                  <a:t>More discussion on BM25 when we learn probabilistic models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3221" b="-7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55F3B-EC5C-1E49-9288-5973198CE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49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High Cosine-Similarity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Q: How to find the documents with highest cosine similarity from corpus?</a:t>
            </a:r>
          </a:p>
          <a:p>
            <a:endParaRPr lang="en-US" altLang="en-US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Q: Any way to avoid complete scan of corpus?</a:t>
            </a:r>
          </a:p>
          <a:p>
            <a:endParaRPr lang="en-US" dirty="0">
              <a:ea typeface="ＭＳ Ｐゴシック" charset="-128"/>
            </a:endParaRPr>
          </a:p>
          <a:p>
            <a:r>
              <a:rPr lang="en-US" dirty="0">
                <a:ea typeface="ＭＳ Ｐゴシック" charset="-128"/>
              </a:rPr>
              <a:t>Key idea: </a:t>
            </a:r>
            <a:r>
              <a:rPr lang="en-US" altLang="ko-KR" i="1" dirty="0">
                <a:latin typeface="Times New Roman" charset="0"/>
                <a:ea typeface="Gulim" charset="-127"/>
              </a:rPr>
              <a:t>q · d</a:t>
            </a:r>
            <a:r>
              <a:rPr lang="en-US" altLang="ko-KR" i="1" baseline="-25000" dirty="0">
                <a:latin typeface="Times New Roman" charset="0"/>
                <a:ea typeface="Gulim" charset="-127"/>
              </a:rPr>
              <a:t>i </a:t>
            </a:r>
            <a:r>
              <a:rPr lang="en-US" altLang="ko-KR" dirty="0">
                <a:ea typeface="Gulim" charset="-127"/>
              </a:rPr>
              <a:t>= 0 if </a:t>
            </a:r>
            <a:r>
              <a:rPr lang="en-US" altLang="ko-KR" i="1" dirty="0">
                <a:latin typeface="Times New Roman" charset="0"/>
                <a:ea typeface="Gulim" charset="-127"/>
              </a:rPr>
              <a:t>d</a:t>
            </a:r>
            <a:r>
              <a:rPr lang="en-US" altLang="ko-KR" i="1" baseline="-25000" dirty="0">
                <a:latin typeface="Times New Roman" charset="0"/>
                <a:ea typeface="Gulim" charset="-127"/>
              </a:rPr>
              <a:t>i</a:t>
            </a:r>
            <a:r>
              <a:rPr lang="en-US" altLang="ko-KR" dirty="0">
                <a:ea typeface="Gulim" charset="-127"/>
              </a:rPr>
              <a:t> has no query words</a:t>
            </a:r>
            <a:endParaRPr lang="en-US" altLang="ko-KR" dirty="0"/>
          </a:p>
          <a:p>
            <a:pPr lvl="1"/>
            <a:r>
              <a:rPr lang="en-US" altLang="ko-KR" dirty="0">
                <a:ea typeface="Gulim" charset="-127"/>
              </a:rPr>
              <a:t>Consider </a:t>
            </a:r>
            <a:r>
              <a:rPr lang="en-US" altLang="ko-KR" i="1" dirty="0">
                <a:latin typeface="Times New Roman" charset="0"/>
                <a:ea typeface="Gulim" charset="-127"/>
              </a:rPr>
              <a:t>d</a:t>
            </a:r>
            <a:r>
              <a:rPr lang="en-US" altLang="ko-KR" i="1" baseline="-25000" dirty="0">
                <a:latin typeface="Times New Roman" charset="0"/>
                <a:ea typeface="Gulim" charset="-127"/>
              </a:rPr>
              <a:t>i  </a:t>
            </a:r>
            <a:r>
              <a:rPr lang="en-US" altLang="ko-KR" dirty="0">
                <a:ea typeface="Gulim" charset="-127"/>
              </a:rPr>
              <a:t>only if it contains at least one query word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D3FDA-F812-1340-8CFD-4F6CF957C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5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Inverted Index for TF·IDF </a:t>
            </a:r>
            <a:r>
              <a:rPr lang="en-US"/>
              <a:t>Cosine Similarity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</p:spPr>
            <p:txBody>
              <a:bodyPr/>
              <a:lstStyle/>
              <a:p>
                <a:r>
                  <a:rPr lang="en-US" altLang="ko-KR" dirty="0">
                    <a:ea typeface="Gulim" charset="-127"/>
                  </a:rPr>
                  <a:t>Inverted Index: Word </a:t>
                </a:r>
                <a14:m>
                  <m:oMath xmlns:m="http://schemas.openxmlformats.org/officeDocument/2006/math">
                    <m:r>
                      <a:rPr lang="is-IS" altLang="ko-KR" i="1" dirty="0" smtClean="0">
                        <a:latin typeface="Cambria Math" charset="0"/>
                        <a:ea typeface="Cambria Math" charset="0"/>
                        <a:cs typeface="Cambria Math" charset="0"/>
                        <a:sym typeface="Wingdings" charset="2"/>
                      </a:rPr>
                      <m:t>→</m:t>
                    </m:r>
                  </m:oMath>
                </a14:m>
                <a:r>
                  <a:rPr lang="en-US" altLang="ko-KR" dirty="0">
                    <a:ea typeface="Gulim" charset="-127"/>
                    <a:sym typeface="Wingdings" charset="2"/>
                  </a:rPr>
                  <a:t> Document</a:t>
                </a:r>
              </a:p>
              <a:p>
                <a:pPr lvl="1"/>
                <a:r>
                  <a:rPr lang="en-US" altLang="ko-KR" dirty="0">
                    <a:ea typeface="Gulim" charset="-127"/>
                    <a:sym typeface="Wingdings" charset="2"/>
                  </a:rPr>
                  <a:t>Use it to “filter” out any document with </a:t>
                </a:r>
                <a:r>
                  <a:rPr lang="en-US" altLang="ko-KR" i="1" dirty="0">
                    <a:latin typeface="Times New Roman" charset="0"/>
                    <a:ea typeface="Gulim" charset="-127"/>
                  </a:rPr>
                  <a:t>q · d</a:t>
                </a:r>
                <a:r>
                  <a:rPr lang="en-US" altLang="ko-KR" i="1" baseline="-25000" dirty="0">
                    <a:latin typeface="Times New Roman" charset="0"/>
                    <a:ea typeface="Gulim" charset="-127"/>
                  </a:rPr>
                  <a:t>i </a:t>
                </a:r>
                <a:r>
                  <a:rPr lang="en-US" altLang="ko-KR" dirty="0">
                    <a:ea typeface="Gulim" charset="-127"/>
                  </a:rPr>
                  <a:t>= 0</a:t>
                </a:r>
                <a:r>
                  <a:rPr lang="en-US" altLang="ko-KR" dirty="0">
                    <a:ea typeface="Gulim" charset="-127"/>
                    <a:sym typeface="Wingdings" charset="2"/>
                  </a:rPr>
                  <a:t> </a:t>
                </a:r>
              </a:p>
              <a:p>
                <a:r>
                  <a:rPr lang="en-US" altLang="ko-KR" dirty="0">
                    <a:ea typeface="Gulim" charset="-127"/>
                    <a:sym typeface="Wingdings" charset="2"/>
                  </a:rPr>
                  <a:t>Q: Can we do better? Can we use it to 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altLang="ko-KR" dirty="0">
                    <a:ea typeface="Gulim" charset="-127"/>
                    <a:sym typeface="Wingdings" charset="2"/>
                  </a:rPr>
                  <a:t> as well?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|</m:t>
                        </m:r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  <m:r>
                          <a:rPr lang="en-US" i="1">
                            <a:latin typeface="Cambria Math" charset="0"/>
                          </a:rPr>
                          <m:t>|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</m:sub>
                      <m:sup/>
                      <m:e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𝐼𝐷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sub>
                        </m:sSub>
                      </m:e>
                    </m:nary>
                  </m:oMath>
                </a14:m>
                <a:endParaRPr lang="en-US" altLang="ko-KR" dirty="0">
                  <a:ea typeface="Gulim" charset="-127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  <a:blipFill>
                <a:blip r:embed="rId2"/>
                <a:stretch>
                  <a:fillRect l="-965" t="-2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689903" y="4655355"/>
            <a:ext cx="8384824" cy="1626950"/>
            <a:chOff x="192" y="2481"/>
            <a:chExt cx="5049" cy="1561"/>
          </a:xfrm>
        </p:grpSpPr>
        <p:grpSp>
          <p:nvGrpSpPr>
            <p:cNvPr id="6" name="Group 39"/>
            <p:cNvGrpSpPr>
              <a:grpSpLocks/>
            </p:cNvGrpSpPr>
            <p:nvPr/>
          </p:nvGrpSpPr>
          <p:grpSpPr bwMode="auto">
            <a:xfrm>
              <a:off x="912" y="2481"/>
              <a:ext cx="3610" cy="1561"/>
              <a:chOff x="864" y="2135"/>
              <a:chExt cx="3610" cy="1561"/>
            </a:xfrm>
          </p:grpSpPr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>
                <a:off x="864" y="2448"/>
                <a:ext cx="1296" cy="124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charset="2"/>
                  <a:buChar char=""/>
                  <a:defRPr sz="2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charset="2"/>
                  <a:buChar char=""/>
                  <a:defRPr sz="2300">
                    <a:solidFill>
                      <a:schemeClr val="tx2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charset="2"/>
                  <a:buChar char=""/>
                  <a:defRPr sz="20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charset="2"/>
                  <a:buChar char=""/>
                  <a:defRPr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" name="Line 5"/>
              <p:cNvSpPr>
                <a:spLocks noChangeShapeType="1"/>
              </p:cNvSpPr>
              <p:nvPr/>
            </p:nvSpPr>
            <p:spPr bwMode="auto">
              <a:xfrm>
                <a:off x="864" y="2736"/>
                <a:ext cx="12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>
                <a:off x="864" y="3072"/>
                <a:ext cx="12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864" y="3360"/>
                <a:ext cx="12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>
                <a:off x="1632" y="2448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950" y="2135"/>
                <a:ext cx="4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charset="2"/>
                  <a:buChar char=""/>
                  <a:defRPr sz="2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charset="2"/>
                  <a:buChar char=""/>
                  <a:defRPr sz="2300">
                    <a:solidFill>
                      <a:schemeClr val="tx2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charset="2"/>
                  <a:buChar char=""/>
                  <a:defRPr sz="20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charset="2"/>
                  <a:buChar char=""/>
                  <a:defRPr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ko-KR" sz="1800" dirty="0">
                    <a:ea typeface="Gulim" charset="-127"/>
                  </a:rPr>
                  <a:t>Word</a:t>
                </a:r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1728" y="2160"/>
                <a:ext cx="33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charset="2"/>
                  <a:buChar char=""/>
                  <a:defRPr sz="2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charset="2"/>
                  <a:buChar char=""/>
                  <a:defRPr sz="2300">
                    <a:solidFill>
                      <a:schemeClr val="tx2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charset="2"/>
                  <a:buChar char=""/>
                  <a:defRPr sz="20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charset="2"/>
                  <a:buChar char=""/>
                  <a:defRPr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ko-KR" sz="1800" dirty="0">
                    <a:ea typeface="Gulim" charset="-127"/>
                  </a:rPr>
                  <a:t>IDF</a:t>
                </a:r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950" y="2471"/>
                <a:ext cx="61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charset="2"/>
                  <a:buChar char=""/>
                  <a:defRPr sz="2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charset="2"/>
                  <a:buChar char=""/>
                  <a:defRPr sz="2300">
                    <a:solidFill>
                      <a:schemeClr val="tx2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charset="2"/>
                  <a:buChar char=""/>
                  <a:defRPr sz="20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charset="2"/>
                  <a:buChar char=""/>
                  <a:defRPr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ko-KR" sz="1800">
                    <a:ea typeface="Gulim" charset="-127"/>
                  </a:rPr>
                  <a:t>Stanford</a:t>
                </a:r>
              </a:p>
            </p:txBody>
          </p:sp>
          <p:sp>
            <p:nvSpPr>
              <p:cNvPr id="17" name="Text Box 13"/>
              <p:cNvSpPr txBox="1">
                <a:spLocks noChangeArrowheads="1"/>
              </p:cNvSpPr>
              <p:nvPr/>
            </p:nvSpPr>
            <p:spPr bwMode="auto">
              <a:xfrm>
                <a:off x="998" y="2807"/>
                <a:ext cx="5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charset="2"/>
                  <a:buChar char=""/>
                  <a:defRPr sz="2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charset="2"/>
                  <a:buChar char=""/>
                  <a:defRPr sz="2300">
                    <a:solidFill>
                      <a:schemeClr val="tx2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charset="2"/>
                  <a:buChar char=""/>
                  <a:defRPr sz="20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charset="2"/>
                  <a:buChar char=""/>
                  <a:defRPr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ko-KR" sz="1800">
                    <a:ea typeface="Gulim" charset="-127"/>
                  </a:rPr>
                  <a:t>UCLA</a:t>
                </a:r>
              </a:p>
            </p:txBody>
          </p:sp>
          <p:sp>
            <p:nvSpPr>
              <p:cNvPr id="18" name="Text Box 14"/>
              <p:cNvSpPr txBox="1">
                <a:spLocks noChangeArrowheads="1"/>
              </p:cNvSpPr>
              <p:nvPr/>
            </p:nvSpPr>
            <p:spPr bwMode="auto">
              <a:xfrm>
                <a:off x="1046" y="3143"/>
                <a:ext cx="36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charset="2"/>
                  <a:buChar char=""/>
                  <a:defRPr sz="2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charset="2"/>
                  <a:buChar char=""/>
                  <a:defRPr sz="2300">
                    <a:solidFill>
                      <a:schemeClr val="tx2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charset="2"/>
                  <a:buChar char=""/>
                  <a:defRPr sz="20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charset="2"/>
                  <a:buChar char=""/>
                  <a:defRPr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ko-KR" sz="1800">
                    <a:ea typeface="Gulim" charset="-127"/>
                  </a:rPr>
                  <a:t>MIT</a:t>
                </a:r>
              </a:p>
            </p:txBody>
          </p:sp>
          <p:sp>
            <p:nvSpPr>
              <p:cNvPr id="19" name="Text Box 15"/>
              <p:cNvSpPr txBox="1">
                <a:spLocks noChangeArrowheads="1"/>
              </p:cNvSpPr>
              <p:nvPr/>
            </p:nvSpPr>
            <p:spPr bwMode="auto">
              <a:xfrm>
                <a:off x="1046" y="3431"/>
                <a:ext cx="2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charset="2"/>
                  <a:buChar char=""/>
                  <a:defRPr sz="2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charset="2"/>
                  <a:buChar char=""/>
                  <a:defRPr sz="2300">
                    <a:solidFill>
                      <a:schemeClr val="tx2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charset="2"/>
                  <a:buChar char=""/>
                  <a:defRPr sz="20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charset="2"/>
                  <a:buChar char=""/>
                  <a:defRPr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ko-KR" sz="1800">
                    <a:ea typeface="Gulim" charset="-127"/>
                  </a:rPr>
                  <a:t>…</a:t>
                </a:r>
              </a:p>
            </p:txBody>
          </p:sp>
          <p:sp>
            <p:nvSpPr>
              <p:cNvPr id="20" name="Text Box 16"/>
              <p:cNvSpPr txBox="1">
                <a:spLocks noChangeArrowheads="1"/>
              </p:cNvSpPr>
              <p:nvPr/>
            </p:nvSpPr>
            <p:spPr bwMode="auto">
              <a:xfrm>
                <a:off x="1632" y="2448"/>
                <a:ext cx="52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charset="2"/>
                  <a:buChar char=""/>
                  <a:defRPr sz="2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charset="2"/>
                  <a:buChar char=""/>
                  <a:defRPr sz="2300">
                    <a:solidFill>
                      <a:schemeClr val="tx2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charset="2"/>
                  <a:buChar char=""/>
                  <a:defRPr sz="20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charset="2"/>
                  <a:buChar char=""/>
                  <a:defRPr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ko-KR" sz="1800" dirty="0">
                    <a:ea typeface="Gulim" charset="-127"/>
                  </a:rPr>
                  <a:t>1/3530</a:t>
                </a:r>
              </a:p>
            </p:txBody>
          </p:sp>
          <p:sp>
            <p:nvSpPr>
              <p:cNvPr id="21" name="Text Box 17"/>
              <p:cNvSpPr txBox="1">
                <a:spLocks noChangeArrowheads="1"/>
              </p:cNvSpPr>
              <p:nvPr/>
            </p:nvSpPr>
            <p:spPr bwMode="auto">
              <a:xfrm>
                <a:off x="1632" y="2784"/>
                <a:ext cx="52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charset="2"/>
                  <a:buChar char=""/>
                  <a:defRPr sz="2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charset="2"/>
                  <a:buChar char=""/>
                  <a:defRPr sz="2300">
                    <a:solidFill>
                      <a:schemeClr val="tx2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charset="2"/>
                  <a:buChar char=""/>
                  <a:defRPr sz="20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charset="2"/>
                  <a:buChar char=""/>
                  <a:defRPr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ko-KR" sz="1800">
                    <a:ea typeface="Gulim" charset="-127"/>
                  </a:rPr>
                  <a:t>1/9860</a:t>
                </a:r>
              </a:p>
            </p:txBody>
          </p:sp>
          <p:sp>
            <p:nvSpPr>
              <p:cNvPr id="22" name="Text Box 18"/>
              <p:cNvSpPr txBox="1">
                <a:spLocks noChangeArrowheads="1"/>
              </p:cNvSpPr>
              <p:nvPr/>
            </p:nvSpPr>
            <p:spPr bwMode="auto">
              <a:xfrm>
                <a:off x="1670" y="3095"/>
                <a:ext cx="4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charset="2"/>
                  <a:buChar char=""/>
                  <a:defRPr sz="2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charset="2"/>
                  <a:buChar char=""/>
                  <a:defRPr sz="2300">
                    <a:solidFill>
                      <a:schemeClr val="tx2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charset="2"/>
                  <a:buChar char=""/>
                  <a:defRPr sz="20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charset="2"/>
                  <a:buChar char=""/>
                  <a:defRPr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ko-KR" sz="1800">
                    <a:ea typeface="Gulim" charset="-127"/>
                  </a:rPr>
                  <a:t>1/937</a:t>
                </a:r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3178" y="2473"/>
                <a:ext cx="1296" cy="93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charset="2"/>
                  <a:buChar char=""/>
                  <a:defRPr sz="2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charset="2"/>
                  <a:buChar char=""/>
                  <a:defRPr sz="2300">
                    <a:solidFill>
                      <a:schemeClr val="tx2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charset="2"/>
                  <a:buChar char=""/>
                  <a:defRPr sz="20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charset="2"/>
                  <a:buChar char=""/>
                  <a:defRPr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>
                <a:off x="3178" y="2761"/>
                <a:ext cx="12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3178" y="3097"/>
                <a:ext cx="12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24"/>
              <p:cNvSpPr>
                <a:spLocks noChangeShapeType="1"/>
              </p:cNvSpPr>
              <p:nvPr/>
            </p:nvSpPr>
            <p:spPr bwMode="auto">
              <a:xfrm flipH="1">
                <a:off x="3936" y="2473"/>
                <a:ext cx="10" cy="9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 Box 25"/>
              <p:cNvSpPr txBox="1">
                <a:spLocks noChangeArrowheads="1"/>
              </p:cNvSpPr>
              <p:nvPr/>
            </p:nvSpPr>
            <p:spPr bwMode="auto">
              <a:xfrm>
                <a:off x="3168" y="2160"/>
                <a:ext cx="43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charset="2"/>
                  <a:buChar char=""/>
                  <a:defRPr sz="2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charset="2"/>
                  <a:buChar char=""/>
                  <a:defRPr sz="2300">
                    <a:solidFill>
                      <a:schemeClr val="tx2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charset="2"/>
                  <a:buChar char=""/>
                  <a:defRPr sz="20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charset="2"/>
                  <a:buChar char=""/>
                  <a:defRPr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ko-KR" sz="1800">
                    <a:ea typeface="Gulim" charset="-127"/>
                  </a:rPr>
                  <a:t>docid</a:t>
                </a:r>
              </a:p>
            </p:txBody>
          </p:sp>
          <p:sp>
            <p:nvSpPr>
              <p:cNvPr id="28" name="Text Box 26"/>
              <p:cNvSpPr txBox="1">
                <a:spLocks noChangeArrowheads="1"/>
              </p:cNvSpPr>
              <p:nvPr/>
            </p:nvSpPr>
            <p:spPr bwMode="auto">
              <a:xfrm>
                <a:off x="4042" y="2185"/>
                <a:ext cx="27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charset="2"/>
                  <a:buChar char=""/>
                  <a:defRPr sz="2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charset="2"/>
                  <a:buChar char=""/>
                  <a:defRPr sz="2300">
                    <a:solidFill>
                      <a:schemeClr val="tx2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charset="2"/>
                  <a:buChar char=""/>
                  <a:defRPr sz="20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charset="2"/>
                  <a:buChar char=""/>
                  <a:defRPr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ko-KR" sz="1800">
                    <a:ea typeface="Gulim" charset="-127"/>
                  </a:rPr>
                  <a:t>TF</a:t>
                </a:r>
              </a:p>
            </p:txBody>
          </p:sp>
          <p:sp>
            <p:nvSpPr>
              <p:cNvPr id="29" name="Text Box 27"/>
              <p:cNvSpPr txBox="1">
                <a:spLocks noChangeArrowheads="1"/>
              </p:cNvSpPr>
              <p:nvPr/>
            </p:nvSpPr>
            <p:spPr bwMode="auto">
              <a:xfrm>
                <a:off x="3264" y="2496"/>
                <a:ext cx="26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charset="2"/>
                  <a:buChar char=""/>
                  <a:defRPr sz="2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charset="2"/>
                  <a:buChar char=""/>
                  <a:defRPr sz="2300">
                    <a:solidFill>
                      <a:schemeClr val="tx2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charset="2"/>
                  <a:buChar char=""/>
                  <a:defRPr sz="20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charset="2"/>
                  <a:buChar char=""/>
                  <a:defRPr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ko-KR" sz="1800" dirty="0">
                    <a:ea typeface="Gulim" charset="-127"/>
                  </a:rPr>
                  <a:t>12</a:t>
                </a:r>
              </a:p>
            </p:txBody>
          </p:sp>
          <p:sp>
            <p:nvSpPr>
              <p:cNvPr id="30" name="Text Box 28"/>
              <p:cNvSpPr txBox="1">
                <a:spLocks noChangeArrowheads="1"/>
              </p:cNvSpPr>
              <p:nvPr/>
            </p:nvSpPr>
            <p:spPr bwMode="auto">
              <a:xfrm>
                <a:off x="3264" y="2832"/>
                <a:ext cx="26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charset="2"/>
                  <a:buChar char=""/>
                  <a:defRPr sz="2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charset="2"/>
                  <a:buChar char=""/>
                  <a:defRPr sz="2300">
                    <a:solidFill>
                      <a:schemeClr val="tx2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charset="2"/>
                  <a:buChar char=""/>
                  <a:defRPr sz="20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charset="2"/>
                  <a:buChar char=""/>
                  <a:defRPr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ko-KR" sz="1800" dirty="0">
                    <a:ea typeface="Gulim" charset="-127"/>
                  </a:rPr>
                  <a:t>26</a:t>
                </a:r>
              </a:p>
            </p:txBody>
          </p:sp>
          <p:sp>
            <p:nvSpPr>
              <p:cNvPr id="31" name="Text Box 29"/>
              <p:cNvSpPr txBox="1">
                <a:spLocks noChangeArrowheads="1"/>
              </p:cNvSpPr>
              <p:nvPr/>
            </p:nvSpPr>
            <p:spPr bwMode="auto">
              <a:xfrm>
                <a:off x="3264" y="3168"/>
                <a:ext cx="26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charset="2"/>
                  <a:buChar char=""/>
                  <a:defRPr sz="2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charset="2"/>
                  <a:buChar char=""/>
                  <a:defRPr sz="2300">
                    <a:solidFill>
                      <a:schemeClr val="tx2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charset="2"/>
                  <a:buChar char=""/>
                  <a:defRPr sz="20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charset="2"/>
                  <a:buChar char=""/>
                  <a:defRPr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ko-KR" sz="1800" dirty="0">
                    <a:ea typeface="Gulim" charset="-127"/>
                  </a:rPr>
                  <a:t>96</a:t>
                </a:r>
              </a:p>
            </p:txBody>
          </p:sp>
          <p:sp>
            <p:nvSpPr>
              <p:cNvPr id="32" name="Text Box 31"/>
              <p:cNvSpPr txBox="1">
                <a:spLocks noChangeArrowheads="1"/>
              </p:cNvSpPr>
              <p:nvPr/>
            </p:nvSpPr>
            <p:spPr bwMode="auto">
              <a:xfrm>
                <a:off x="4080" y="2496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charset="2"/>
                  <a:buChar char=""/>
                  <a:defRPr sz="2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charset="2"/>
                  <a:buChar char=""/>
                  <a:defRPr sz="2300">
                    <a:solidFill>
                      <a:schemeClr val="tx2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charset="2"/>
                  <a:buChar char=""/>
                  <a:defRPr sz="20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charset="2"/>
                  <a:buChar char=""/>
                  <a:defRPr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ko-KR" sz="1800">
                    <a:ea typeface="Gulim" charset="-127"/>
                  </a:rPr>
                  <a:t>2</a:t>
                </a:r>
              </a:p>
            </p:txBody>
          </p:sp>
          <p:sp>
            <p:nvSpPr>
              <p:cNvPr id="33" name="Text Box 32"/>
              <p:cNvSpPr txBox="1">
                <a:spLocks noChangeArrowheads="1"/>
              </p:cNvSpPr>
              <p:nvPr/>
            </p:nvSpPr>
            <p:spPr bwMode="auto">
              <a:xfrm>
                <a:off x="4032" y="2832"/>
                <a:ext cx="373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charset="2"/>
                  <a:buChar char=""/>
                  <a:defRPr sz="2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charset="2"/>
                  <a:buChar char=""/>
                  <a:defRPr sz="2300">
                    <a:solidFill>
                      <a:schemeClr val="tx2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charset="2"/>
                  <a:buChar char=""/>
                  <a:defRPr sz="20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charset="2"/>
                  <a:buChar char=""/>
                  <a:defRPr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ko-KR" sz="1800">
                    <a:ea typeface="Gulim" charset="-127"/>
                  </a:rPr>
                  <a:t>30</a:t>
                </a:r>
              </a:p>
            </p:txBody>
          </p:sp>
          <p:sp>
            <p:nvSpPr>
              <p:cNvPr id="34" name="Text Box 33"/>
              <p:cNvSpPr txBox="1">
                <a:spLocks noChangeArrowheads="1"/>
              </p:cNvSpPr>
              <p:nvPr/>
            </p:nvSpPr>
            <p:spPr bwMode="auto">
              <a:xfrm>
                <a:off x="4080" y="312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charset="2"/>
                  <a:buChar char=""/>
                  <a:defRPr sz="2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charset="2"/>
                  <a:buChar char=""/>
                  <a:defRPr sz="2300">
                    <a:solidFill>
                      <a:schemeClr val="tx2"/>
                    </a:solidFill>
                    <a:latin typeface="Gill Sans MT" charset="0"/>
                    <a:ea typeface="ＭＳ Ｐゴシック" charset="-128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charset="2"/>
                  <a:buChar char=""/>
                  <a:defRPr sz="20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charset="2"/>
                  <a:buChar char=""/>
                  <a:defRPr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2"/>
                  <a:buChar char=""/>
                  <a:defRPr sz="16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ko-KR" sz="1800">
                    <a:ea typeface="Gulim" charset="-127"/>
                  </a:rPr>
                  <a:t>8</a:t>
                </a:r>
              </a:p>
            </p:txBody>
          </p:sp>
          <p:sp>
            <p:nvSpPr>
              <p:cNvPr id="35" name="Freeform 36"/>
              <p:cNvSpPr>
                <a:spLocks/>
              </p:cNvSpPr>
              <p:nvPr/>
            </p:nvSpPr>
            <p:spPr bwMode="auto">
              <a:xfrm>
                <a:off x="2064" y="2392"/>
                <a:ext cx="1104" cy="248"/>
              </a:xfrm>
              <a:custGeom>
                <a:avLst/>
                <a:gdLst>
                  <a:gd name="T0" fmla="*/ 0 w 1104"/>
                  <a:gd name="T1" fmla="*/ 248 h 248"/>
                  <a:gd name="T2" fmla="*/ 576 w 1104"/>
                  <a:gd name="T3" fmla="*/ 8 h 248"/>
                  <a:gd name="T4" fmla="*/ 1104 w 1104"/>
                  <a:gd name="T5" fmla="*/ 200 h 248"/>
                  <a:gd name="T6" fmla="*/ 0 60000 65536"/>
                  <a:gd name="T7" fmla="*/ 0 60000 65536"/>
                  <a:gd name="T8" fmla="*/ 0 60000 65536"/>
                  <a:gd name="T9" fmla="*/ 0 w 1104"/>
                  <a:gd name="T10" fmla="*/ 0 h 248"/>
                  <a:gd name="T11" fmla="*/ 1104 w 1104"/>
                  <a:gd name="T12" fmla="*/ 248 h 2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04" h="248">
                    <a:moveTo>
                      <a:pt x="0" y="248"/>
                    </a:moveTo>
                    <a:cubicBezTo>
                      <a:pt x="196" y="132"/>
                      <a:pt x="392" y="16"/>
                      <a:pt x="576" y="8"/>
                    </a:cubicBezTo>
                    <a:cubicBezTo>
                      <a:pt x="760" y="0"/>
                      <a:pt x="932" y="100"/>
                      <a:pt x="1104" y="20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7"/>
              <p:cNvSpPr>
                <a:spLocks/>
              </p:cNvSpPr>
              <p:nvPr/>
            </p:nvSpPr>
            <p:spPr bwMode="auto">
              <a:xfrm>
                <a:off x="2064" y="2928"/>
                <a:ext cx="1152" cy="768"/>
              </a:xfrm>
              <a:custGeom>
                <a:avLst/>
                <a:gdLst>
                  <a:gd name="T0" fmla="*/ 0 w 1152"/>
                  <a:gd name="T1" fmla="*/ 0 h 768"/>
                  <a:gd name="T2" fmla="*/ 672 w 1152"/>
                  <a:gd name="T3" fmla="*/ 192 h 768"/>
                  <a:gd name="T4" fmla="*/ 1152 w 1152"/>
                  <a:gd name="T5" fmla="*/ 768 h 768"/>
                  <a:gd name="T6" fmla="*/ 0 60000 65536"/>
                  <a:gd name="T7" fmla="*/ 0 60000 65536"/>
                  <a:gd name="T8" fmla="*/ 0 60000 65536"/>
                  <a:gd name="T9" fmla="*/ 0 w 1152"/>
                  <a:gd name="T10" fmla="*/ 0 h 768"/>
                  <a:gd name="T11" fmla="*/ 1152 w 1152"/>
                  <a:gd name="T12" fmla="*/ 768 h 7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52" h="768">
                    <a:moveTo>
                      <a:pt x="0" y="0"/>
                    </a:moveTo>
                    <a:cubicBezTo>
                      <a:pt x="240" y="32"/>
                      <a:pt x="480" y="64"/>
                      <a:pt x="672" y="192"/>
                    </a:cubicBezTo>
                    <a:cubicBezTo>
                      <a:pt x="864" y="320"/>
                      <a:pt x="1008" y="544"/>
                      <a:pt x="1152" y="7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 Box 40"/>
            <p:cNvSpPr txBox="1">
              <a:spLocks noChangeArrowheads="1"/>
            </p:cNvSpPr>
            <p:nvPr/>
          </p:nvSpPr>
          <p:spPr bwMode="auto">
            <a:xfrm>
              <a:off x="4656" y="2688"/>
              <a:ext cx="585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charset="2"/>
                <a:buChar char=""/>
                <a:defRPr sz="2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charset="2"/>
                <a:buChar char=""/>
                <a:defRPr sz="2300">
                  <a:solidFill>
                    <a:schemeClr val="tx2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charset="2"/>
                <a:buChar char="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charset="2"/>
                <a:buChar char=""/>
                <a:defRPr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2000">
                  <a:ea typeface="Gulim" charset="-127"/>
                </a:rPr>
                <a:t>Posting</a:t>
              </a:r>
              <a:br>
                <a:rPr lang="en-US" altLang="ko-KR" sz="2000">
                  <a:ea typeface="Gulim" charset="-127"/>
                </a:rPr>
              </a:br>
              <a:r>
                <a:rPr lang="en-US" altLang="ko-KR" sz="2000">
                  <a:ea typeface="Gulim" charset="-127"/>
                </a:rPr>
                <a:t>list</a:t>
              </a:r>
            </a:p>
          </p:txBody>
        </p:sp>
        <p:sp>
          <p:nvSpPr>
            <p:cNvPr id="8" name="Text Box 41"/>
            <p:cNvSpPr txBox="1">
              <a:spLocks noChangeArrowheads="1"/>
            </p:cNvSpPr>
            <p:nvPr/>
          </p:nvSpPr>
          <p:spPr bwMode="auto">
            <a:xfrm>
              <a:off x="192" y="2688"/>
              <a:ext cx="62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charset="2"/>
                <a:buChar char=""/>
                <a:defRPr sz="2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charset="2"/>
                <a:buChar char=""/>
                <a:defRPr sz="2300">
                  <a:solidFill>
                    <a:schemeClr val="tx2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charset="2"/>
                <a:buChar char="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charset="2"/>
                <a:buChar char=""/>
                <a:defRPr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2000">
                  <a:ea typeface="Gulim" charset="-127"/>
                </a:rPr>
                <a:t>Lexicon</a:t>
              </a:r>
            </a:p>
          </p:txBody>
        </p:sp>
      </p:grp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133747"/>
              </p:ext>
            </p:extLst>
          </p:nvPr>
        </p:nvGraphicFramePr>
        <p:xfrm>
          <a:off x="9533218" y="4428105"/>
          <a:ext cx="182058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0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docid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1/|d|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r-IN" dirty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/>
                        <a:t>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59A7E-25A3-E94B-9817-3D634D83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68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Key Data Structures </a:t>
            </a:r>
            <a:r>
              <a:rPr lang="en-US"/>
              <a:t>for Ranking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Lexicon: All terms and their collection-wide statistics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𝐼𝐷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Postings list: (Term-document) specific information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𝑇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b="0" dirty="0"/>
                  <a:t> or normalized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𝑇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𝑡</m:t>
                        </m:r>
                        <m:r>
                          <a:rPr lang="en-US" i="1" dirty="0">
                            <a:latin typeface="Cambria Math" charset="0"/>
                          </a:rPr>
                          <m:t>,</m:t>
                        </m:r>
                        <m:r>
                          <a:rPr lang="en-US" i="1" dirty="0">
                            <a:latin typeface="Cambria Math" charset="0"/>
                          </a:rPr>
                          <m:t>𝑑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Field in which the term appears</a:t>
                </a:r>
              </a:p>
              <a:p>
                <a:pPr lvl="1"/>
                <a:r>
                  <a:rPr lang="en-US" dirty="0"/>
                  <a:t>Location of the term in the document (more discussion later)</a:t>
                </a:r>
              </a:p>
              <a:p>
                <a:pPr lvl="1"/>
                <a:r>
                  <a:rPr lang="en-US" dirty="0"/>
                  <a:t>Font size</a:t>
                </a:r>
              </a:p>
              <a:p>
                <a:pPr lvl="1"/>
                <a:r>
                  <a:rPr lang="mr-IN" dirty="0"/>
                  <a:t>…</a:t>
                </a:r>
                <a:endParaRPr lang="en-US" dirty="0"/>
              </a:p>
              <a:p>
                <a:r>
                  <a:rPr lang="en-US" dirty="0"/>
                  <a:t>“Document feature” table</a:t>
                </a:r>
              </a:p>
              <a:p>
                <a:pPr lvl="1"/>
                <a:r>
                  <a:rPr lang="en-US" dirty="0"/>
                  <a:t>Document length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Document popularity</a:t>
                </a:r>
              </a:p>
              <a:p>
                <a:pPr lvl="1"/>
                <a:r>
                  <a:rPr lang="en-US" dirty="0"/>
                  <a:t>Document creation date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2924" b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657FE-796C-5247-B3A6-3EE7751AC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3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Vector-space model (VSM)</a:t>
            </a:r>
          </a:p>
          <a:p>
            <a:r>
              <a:rPr lang="en-US" altLang="en-US" dirty="0">
                <a:ea typeface="ＭＳ Ｐゴシック" charset="-128"/>
              </a:rPr>
              <a:t>TF</a:t>
            </a:r>
            <a:r>
              <a:rPr lang="en-US" dirty="0"/>
              <a:t>·</a:t>
            </a:r>
            <a:r>
              <a:rPr lang="en-US" altLang="en-US" dirty="0">
                <a:ea typeface="ＭＳ Ｐゴシック" charset="-128"/>
              </a:rPr>
              <a:t>IDF weight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TF, IDF, length normalization</a:t>
            </a:r>
          </a:p>
          <a:p>
            <a:r>
              <a:rPr lang="en-US" altLang="en-US" dirty="0">
                <a:ea typeface="ＭＳ Ｐゴシック" charset="-128"/>
              </a:rPr>
              <a:t>BM25 (VSM interpretation)</a:t>
            </a:r>
          </a:p>
          <a:p>
            <a:r>
              <a:rPr lang="en-US" altLang="en-US" dirty="0">
                <a:ea typeface="ＭＳ Ｐゴシック" charset="-128"/>
              </a:rPr>
              <a:t>Cosine similarity</a:t>
            </a:r>
          </a:p>
          <a:p>
            <a:r>
              <a:rPr lang="en-US" altLang="en-US" dirty="0">
                <a:ea typeface="ＭＳ Ｐゴシック" charset="-128"/>
              </a:rPr>
              <a:t>Inverted index for document ranking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AEDE8-43F1-E44B-BEE1-DA2E3DCE1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3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Models for Ranking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Many different models exist for computing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Similarity-based model: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</m:e>
                    </m:d>
                    <m: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“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𝑠𝑖𝑚𝑖𝑙𝑎𝑟𝑖𝑡𝑦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”(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𝑑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𝑞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How do we compute “similarity”? </a:t>
                </a:r>
              </a:p>
              <a:p>
                <a:pPr lvl="2"/>
                <a:r>
                  <a:rPr lang="en-US" dirty="0"/>
                  <a:t>Vector-space model (VSM)</a:t>
                </a:r>
              </a:p>
              <a:p>
                <a:pPr lvl="1"/>
                <a:r>
                  <a:rPr lang="en-US" dirty="0"/>
                  <a:t>Probabilistic model: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Pr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⁡{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𝑑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How do we compute “probability”?</a:t>
                </a:r>
              </a:p>
              <a:p>
                <a:pPr lvl="2"/>
                <a:r>
                  <a:rPr lang="en-US" dirty="0"/>
                  <a:t>Classic probabilistic model, language model, </a:t>
                </a:r>
                <a:r>
                  <a:rPr lang="mr-IN" dirty="0"/>
                  <a:t>…</a:t>
                </a:r>
                <a:endParaRPr lang="en-US" dirty="0"/>
              </a:p>
              <a:p>
                <a:r>
                  <a:rPr lang="en-US" dirty="0"/>
                  <a:t>Interestingly, different models often lead to very similar ranking functions</a:t>
                </a:r>
              </a:p>
              <a:p>
                <a:pPr lvl="1"/>
                <a:r>
                  <a:rPr lang="en-US" dirty="0"/>
                  <a:t>TFIDF (VSM) and BM25 (probabilistic) are two most popular ranking functions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5C9D7-3ED0-BB41-A6BD-33BB5EF61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7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Similarity-Based: Vector-Space Model (VSM)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94742" cy="4351338"/>
          </a:xfrm>
        </p:spPr>
        <p:txBody>
          <a:bodyPr/>
          <a:lstStyle/>
          <a:p>
            <a:r>
              <a:rPr lang="en-US" dirty="0"/>
              <a:t>Represent document (and query) as a vector</a:t>
            </a:r>
          </a:p>
          <a:p>
            <a:pPr lvl="1"/>
            <a:r>
              <a:rPr lang="en-US" dirty="0"/>
              <a:t>Each dimension corresponds to a “term” or “concept”</a:t>
            </a:r>
          </a:p>
          <a:p>
            <a:pPr lvl="1"/>
            <a:r>
              <a:rPr lang="en-US" dirty="0"/>
              <a:t>The value in each dimension captures “relevance” of the document to the concept</a:t>
            </a:r>
          </a:p>
          <a:p>
            <a:r>
              <a:rPr lang="en-US" dirty="0"/>
              <a:t>Relevance is measured by the “similarity” of two vectors</a:t>
            </a:r>
          </a:p>
          <a:p>
            <a:r>
              <a:rPr lang="en-US" dirty="0"/>
              <a:t>VSM itself does not tell us how the dimensions and their relevance values are chosen</a:t>
            </a:r>
          </a:p>
          <a:p>
            <a:pPr lvl="1"/>
            <a:r>
              <a:rPr lang="en-US" dirty="0"/>
              <a:t>Topic of next discussion</a:t>
            </a:r>
          </a:p>
          <a:p>
            <a:pPr lvl="1"/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7172988" y="2270469"/>
            <a:ext cx="4844786" cy="4158881"/>
            <a:chOff x="2687486" y="2664158"/>
            <a:chExt cx="4844786" cy="4158881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485502" y="3200400"/>
              <a:ext cx="0" cy="20388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4485502" y="5239265"/>
              <a:ext cx="2903838" cy="41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3373394" y="5243385"/>
              <a:ext cx="1112107" cy="11930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014146" y="6299819"/>
              <a:ext cx="6306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car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05040" y="5208460"/>
              <a:ext cx="1127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school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85951" y="2664158"/>
              <a:ext cx="12220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movies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4485501" y="3534505"/>
              <a:ext cx="255785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13436" y="6311900"/>
              <a:ext cx="255785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6071287" y="5239265"/>
              <a:ext cx="972064" cy="1072635"/>
            </a:xfrm>
            <a:prstGeom prst="straightConnector1">
              <a:avLst/>
            </a:prstGeom>
            <a:ln w="6350">
              <a:solidFill>
                <a:schemeClr val="accent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6071286" y="3555467"/>
              <a:ext cx="972064" cy="1072635"/>
            </a:xfrm>
            <a:prstGeom prst="straightConnector1">
              <a:avLst/>
            </a:prstGeom>
            <a:ln w="6350">
              <a:solidFill>
                <a:schemeClr val="accent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3479241" y="3566964"/>
              <a:ext cx="972064" cy="1072635"/>
            </a:xfrm>
            <a:prstGeom prst="straightConnector1">
              <a:avLst/>
            </a:prstGeom>
            <a:ln w="6350">
              <a:solidFill>
                <a:schemeClr val="accent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479241" y="4628102"/>
              <a:ext cx="255785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043350" y="3534505"/>
              <a:ext cx="0" cy="170476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071286" y="4628102"/>
              <a:ext cx="0" cy="170476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495715" y="4607140"/>
              <a:ext cx="0" cy="170476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4485501" y="4055137"/>
              <a:ext cx="2099019" cy="118412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4467779" y="3932014"/>
              <a:ext cx="2023847" cy="1322868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492806" y="5247259"/>
              <a:ext cx="397533" cy="1138977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4508657" y="3721310"/>
              <a:ext cx="1178493" cy="1501114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 flipV="1">
              <a:off x="3160593" y="5112322"/>
              <a:ext cx="1298016" cy="142559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299307" y="3973018"/>
              <a:ext cx="10292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query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6319742" y="3425557"/>
                  <a:ext cx="64197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9742" y="3425557"/>
                  <a:ext cx="641971" cy="52322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5355949" y="3193606"/>
                  <a:ext cx="63369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5949" y="3193606"/>
                  <a:ext cx="633699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4819563" y="6220934"/>
                  <a:ext cx="64197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9563" y="6220934"/>
                  <a:ext cx="641971" cy="5232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2687486" y="4850712"/>
                  <a:ext cx="64197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7486" y="4850712"/>
                  <a:ext cx="641971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CE4D0-3A70-CC4A-B7E6-99F98FF1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Model: VSM 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82751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>
                <a:ea typeface="ＭＳ Ｐゴシック" charset="-128"/>
              </a:rPr>
              <a:t>Matrix representation of Boolean model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Document – Term matrix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Boolean values (0 or 1 ) for each entry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Each document is a {0,1} binary vector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Q: How many dimensions in each document vector?</a:t>
            </a:r>
          </a:p>
          <a:p>
            <a:r>
              <a:rPr lang="en-US" altLang="en-US" dirty="0">
                <a:ea typeface="ＭＳ Ｐゴシック" charset="-128"/>
              </a:rPr>
              <a:t>A document is “relevant” to a query if its entries are 1 for query terms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Q: Any way to extend it to incorporate “ranking”?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6279354"/>
                  </p:ext>
                </p:extLst>
              </p:nvPr>
            </p:nvGraphicFramePr>
            <p:xfrm>
              <a:off x="205624" y="2905783"/>
              <a:ext cx="6704228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7605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760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760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760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school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movies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car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a typeface="Cambria Math" charset="0"/>
                              <a:cs typeface="Cambria Math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a typeface="Cambria Math" charset="0"/>
                              <a:cs typeface="Cambria Math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a typeface="Cambria Math" charset="0"/>
                              <a:cs typeface="Cambria Math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6279354"/>
                  </p:ext>
                </p:extLst>
              </p:nvPr>
            </p:nvGraphicFramePr>
            <p:xfrm>
              <a:off x="205624" y="2905783"/>
              <a:ext cx="6704228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76057"/>
                    <a:gridCol w="1676057"/>
                    <a:gridCol w="1676057"/>
                    <a:gridCol w="1676057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school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movies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car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t="-106452" r="-301091" b="-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t="-209836" r="-301091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t="-309836" r="-301091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7206413" y="3488846"/>
            <a:ext cx="62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. . </a:t>
            </a:r>
            <a:r>
              <a:rPr lang="en-US" sz="280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3960706" y="4383492"/>
            <a:ext cx="62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. . </a:t>
            </a:r>
            <a:r>
              <a:rPr lang="en-US" sz="2800"/>
              <a:t>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06700-F0B1-6F45-AC49-E7C56A5D0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4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Function: Dot Product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e>
                    </m:acc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</m:acc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1  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present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0  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not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                    </m:t>
                              </m:r>
                            </m:e>
                          </m:mr>
                        </m:m>
                        <m:r>
                          <a:rPr lang="en-US" b="0" i="1" smtClean="0">
                            <a:latin typeface="Cambria Math" charset="0"/>
                          </a:rPr>
                          <m:t>   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𝑆𝑖𝑚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𝑞</m:t>
                            </m:r>
                          </m:e>
                        </m:acc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𝑑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</m:e>
                    </m:acc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e>
                    </m:acc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  (dot product)</a:t>
                </a:r>
              </a:p>
              <a:p>
                <a:r>
                  <a:rPr lang="en-US" dirty="0"/>
                  <a:t>Q: What is the meaning of this similarity function?</a:t>
                </a:r>
              </a:p>
              <a:p>
                <a:endParaRPr lang="en-US" dirty="0"/>
              </a:p>
              <a:p>
                <a:r>
                  <a:rPr lang="en-US" dirty="0"/>
                  <a:t>Q: Can we further improve it?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2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0C277-D145-144C-971C-F115D94C4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2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VSM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Instead of {0, 1}, assign </a:t>
            </a:r>
            <a:r>
              <a:rPr lang="en-US" altLang="en-US" i="1" dirty="0">
                <a:ea typeface="ＭＳ Ｐゴシック" charset="-128"/>
              </a:rPr>
              <a:t>real-valued weight value </a:t>
            </a:r>
            <a:r>
              <a:rPr lang="en-US" altLang="en-US" dirty="0">
                <a:ea typeface="ＭＳ Ｐゴシック" charset="-128"/>
              </a:rPr>
              <a:t>to the matrix entries depending on the “relevance” or “importance” of the term to the document</a:t>
            </a:r>
          </a:p>
          <a:p>
            <a:r>
              <a:rPr lang="en-US" altLang="en-US" dirty="0">
                <a:ea typeface="ＭＳ Ｐゴシック" charset="-128"/>
              </a:rPr>
              <a:t>Q: How should the weights be assigned?</a:t>
            </a:r>
          </a:p>
          <a:p>
            <a:r>
              <a:rPr lang="en-US" altLang="en-US" dirty="0">
                <a:ea typeface="ＭＳ Ｐゴシック" charset="-128"/>
              </a:rPr>
              <a:t>Ask Arturo?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89BE8-8975-2C4F-8DB0-EFD8579E1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0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 Frequency (TF)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Q: Which one is more relevant to UCLA?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={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UCLA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UCLA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UCLA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USC</m:t>
                    </m:r>
                    <m:r>
                      <m:rPr>
                        <m:nor/>
                      </m:rPr>
                      <a:rPr lang="en-US">
                        <a:latin typeface="Cambria Math" charset="0"/>
                      </a:rPr>
                      <m:t>}</m:t>
                    </m:r>
                  </m:oMath>
                </a14:m>
                <a:endParaRPr lang="en-US" dirty="0">
                  <a:latin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UCLA</m:t>
                    </m:r>
                    <m:r>
                      <a:rPr lang="en-US" b="0" i="0" smtClean="0">
                        <a:latin typeface="Cambria Math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USC</m:t>
                    </m:r>
                    <m:r>
                      <a:rPr lang="en-US" b="0" i="0" smtClean="0">
                        <a:latin typeface="Cambria Math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USC</m:t>
                    </m:r>
                    <m:r>
                      <a:rPr lang="en-US" b="0" i="0" smtClean="0">
                        <a:latin typeface="Cambria Math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USC</m:t>
                    </m:r>
                    <m:r>
                      <m:rPr>
                        <m:nor/>
                      </m:rPr>
                      <a:rPr lang="en-US">
                        <a:latin typeface="Cambria Math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Term Frequency: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altLang="en-US" dirty="0">
                    <a:ea typeface="ＭＳ Ｐゴシック" charset="-128"/>
                  </a:rPr>
                  <a:t># occurrence of the term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𝑡</m:t>
                    </m:r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 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in document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𝑑</m:t>
                    </m:r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 </m:t>
                    </m:r>
                  </m:oMath>
                </a14:m>
                <a:endParaRPr lang="en-US" altLang="en-US" dirty="0">
                  <a:ea typeface="ＭＳ Ｐゴシック" charset="-128"/>
                </a:endParaRPr>
              </a:p>
              <a:p>
                <a:pPr lvl="1"/>
                <a:r>
                  <a:rPr lang="en-US" dirty="0"/>
                  <a:t>Measures “relevance” of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𝑡</m:t>
                    </m:r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 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to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𝑑</m:t>
                    </m:r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 </m:t>
                    </m:r>
                  </m:oMath>
                </a14:m>
                <a:endParaRPr lang="en-US" altLang="en-US" dirty="0">
                  <a:ea typeface="ＭＳ Ｐゴシック" charset="-128"/>
                </a:endParaRP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EEB52-A0AB-F14A-B17C-B82F4E45E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6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 Scaling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1372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Q: Does 10 occurrence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𝑤</m:t>
                    </m:r>
                  </m:oMath>
                </a14:m>
                <a:r>
                  <a:rPr lang="en-US" dirty="0"/>
                  <a:t> signify 10 times more relevance?</a:t>
                </a:r>
              </a:p>
              <a:p>
                <a:r>
                  <a:rPr lang="en-US" dirty="0"/>
                  <a:t>Popular TF scaling functions</a:t>
                </a:r>
              </a:p>
              <a:p>
                <a:pPr lvl="1"/>
                <a:r>
                  <a:rPr lang="en-US" dirty="0"/>
                  <a:t>Linear: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Log: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   1+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log</m:t>
                    </m:r>
                    <m:r>
                      <a:rPr lang="en-US" b="0" i="1" smtClean="0">
                        <a:latin typeface="Cambria Math" charset="0"/>
                      </a:rPr>
                      <m:t>⁡(</m:t>
                    </m:r>
                    <m:r>
                      <a:rPr lang="en-US" i="1">
                        <a:latin typeface="Cambria Math" charset="0"/>
                      </a:rPr>
                      <m:t>𝑇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𝑡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)  (if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𝑇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𝑡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BM25: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+1)</m:t>
                        </m:r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 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dirty="0"/>
                  <a:t>: parameter)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Q: What is the maximum TF for each scaling function?</a:t>
                </a:r>
              </a:p>
              <a:p>
                <a:r>
                  <a:rPr lang="en-US" dirty="0"/>
                  <a:t>BM25 enforces an upper bound on TF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13720"/>
              </a:xfrm>
              <a:blipFill>
                <a:blip r:embed="rId2"/>
                <a:stretch>
                  <a:fillRect l="-965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718300" y="2383865"/>
            <a:ext cx="4635500" cy="2870200"/>
            <a:chOff x="7018991" y="2706594"/>
            <a:chExt cx="4635500" cy="2870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8991" y="2706594"/>
              <a:ext cx="4635500" cy="2870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91027" y="2725463"/>
              <a:ext cx="1690593" cy="1372561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479A3-574A-CF40-968E-E0B20865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1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</TotalTime>
  <Words>1664</Words>
  <Application>Microsoft Macintosh PowerPoint</Application>
  <PresentationFormat>Widescreen</PresentationFormat>
  <Paragraphs>290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Gill Sans MT</vt:lpstr>
      <vt:lpstr>Times New Roman</vt:lpstr>
      <vt:lpstr>Office Theme</vt:lpstr>
      <vt:lpstr>CS246: VSM and TFIDF</vt:lpstr>
      <vt:lpstr>IR as a Ranking Problem</vt:lpstr>
      <vt:lpstr>IR Models for Ranking Problem</vt:lpstr>
      <vt:lpstr>Similarity-Based: Vector-Space Model (VSM)</vt:lpstr>
      <vt:lpstr>Boolean Model: VSM Interpretation</vt:lpstr>
      <vt:lpstr>Similarity Function: Dot Product </vt:lpstr>
      <vt:lpstr>General VSM</vt:lpstr>
      <vt:lpstr>Term Frequency (TF)</vt:lpstr>
      <vt:lpstr>TF Scaling</vt:lpstr>
      <vt:lpstr>Inverse Document Frequency (IDF)</vt:lpstr>
      <vt:lpstr>Inverse Document Frequency (IDF)</vt:lpstr>
      <vt:lpstr>IDF: Why log(N/(DF_t ))?</vt:lpstr>
      <vt:lpstr>TF·IDF Weighting</vt:lpstr>
      <vt:lpstr>Example: TFIDF Weighting</vt:lpstr>
      <vt:lpstr>TFIDF and Similarity</vt:lpstr>
      <vt:lpstr>Document Length Normalization</vt:lpstr>
      <vt:lpstr>Document Length Normalization</vt:lpstr>
      <vt:lpstr>Cosine similarity: (q∙d)/(|q||d|)</vt:lpstr>
      <vt:lpstr>Document Length Normalization</vt:lpstr>
      <vt:lpstr>Pivoted Length Normalization</vt:lpstr>
      <vt:lpstr>Two Most Popular Similarity Functions</vt:lpstr>
      <vt:lpstr>Finding High Cosine-Similarity Documents</vt:lpstr>
      <vt:lpstr>Inverted Index for TF·IDF Cosine Similarity</vt:lpstr>
      <vt:lpstr>Three Key Data Structures for Ranking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CS246: Basic Text Retrieval</dc:title>
  <dc:creator>Junghoo Cho</dc:creator>
  <cp:lastModifiedBy>Junghoo Cho</cp:lastModifiedBy>
  <cp:revision>367</cp:revision>
  <cp:lastPrinted>2017-10-18T19:08:33Z</cp:lastPrinted>
  <dcterms:created xsi:type="dcterms:W3CDTF">2017-10-05T14:51:42Z</dcterms:created>
  <dcterms:modified xsi:type="dcterms:W3CDTF">2020-10-21T17:01:14Z</dcterms:modified>
</cp:coreProperties>
</file>